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938" r:id="rId2"/>
    <p:sldId id="939" r:id="rId3"/>
    <p:sldId id="940" r:id="rId4"/>
    <p:sldId id="941" r:id="rId5"/>
    <p:sldId id="942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1A9432"/>
    <a:srgbClr val="FD4D21"/>
    <a:srgbClr val="1995C1"/>
    <a:srgbClr val="4D4D4D"/>
    <a:srgbClr val="F29911"/>
    <a:srgbClr val="2070B0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7" autoAdjust="0"/>
    <p:restoredTop sz="96023" autoAdjust="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300B3-24EC-4D32-ADCB-FBD1D7D2BA8C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BFAF1-05B8-4FAB-B9AD-1F4039CCCE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B35CD-2312-4895-882F-7C891E35E7E5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AA086-52E5-4C66-9A90-2387F7E388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AA086-52E5-4C66-9A90-2387F7E3886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11760" y="2420888"/>
            <a:ext cx="6442993" cy="570558"/>
          </a:xfrm>
        </p:spPr>
        <p:txBody>
          <a:bodyPr anchor="ctr"/>
          <a:lstStyle>
            <a:lvl1pPr algn="r">
              <a:defRPr sz="3200" b="1" cap="all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411760" y="2996952"/>
            <a:ext cx="6442993" cy="504056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395536" y="1772816"/>
            <a:ext cx="9289032" cy="2376264"/>
          </a:xfrm>
          <a:prstGeom prst="round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 rot="5400000">
            <a:off x="1739876" y="2973140"/>
            <a:ext cx="119975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06129" y="6626184"/>
            <a:ext cx="2195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AI</a:t>
            </a:r>
            <a:r>
              <a:rPr lang="ko-KR" altLang="en-US" sz="800" b="1" baseline="0" dirty="0" err="1" smtClean="0">
                <a:solidFill>
                  <a:schemeClr val="bg1"/>
                </a:solidFill>
                <a:latin typeface="Arial Black" pitchFamily="34" charset="0"/>
              </a:rPr>
              <a:t>예방통제센터</a:t>
            </a:r>
            <a:r>
              <a:rPr lang="en-US" altLang="ko-KR" sz="800" b="1" baseline="0" dirty="0" smtClean="0">
                <a:solidFill>
                  <a:schemeClr val="bg1"/>
                </a:solidFill>
                <a:latin typeface="Arial Black" pitchFamily="34" charset="0"/>
              </a:rPr>
              <a:t>(</a:t>
            </a:r>
            <a:r>
              <a:rPr lang="en-US" altLang="ko-KR" sz="800" b="1" dirty="0" err="1" smtClean="0">
                <a:solidFill>
                  <a:schemeClr val="bg1"/>
                </a:solidFill>
                <a:latin typeface="Arial Black" pitchFamily="34" charset="0"/>
              </a:rPr>
              <a:t>www.qia.go.kr</a:t>
            </a:r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)</a:t>
            </a:r>
            <a:endParaRPr lang="ko-KR" altLang="en-US" sz="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0" name="그림 9" descr="로고만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5785" y="2348880"/>
            <a:ext cx="1731959" cy="1244989"/>
          </a:xfrm>
          <a:prstGeom prst="rect">
            <a:avLst/>
          </a:prstGeom>
        </p:spPr>
      </p:pic>
      <p:pic>
        <p:nvPicPr>
          <p:cNvPr id="14" name="그림 13" descr="로고(흰색)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842010" y="6634176"/>
            <a:ext cx="1222717" cy="190216"/>
          </a:xfrm>
          <a:prstGeom prst="rect">
            <a:avLst/>
          </a:prstGeom>
        </p:spPr>
      </p:pic>
      <p:pic>
        <p:nvPicPr>
          <p:cNvPr id="9" name="그림 8" descr="농식품부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1"/>
            <a:ext cx="1664898" cy="347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07704" y="1268760"/>
            <a:ext cx="6442993" cy="570558"/>
          </a:xfrm>
        </p:spPr>
        <p:txBody>
          <a:bodyPr anchor="ctr">
            <a:noAutofit/>
          </a:bodyPr>
          <a:lstStyle>
            <a:lvl1pPr algn="ctr">
              <a:defRPr sz="2800" b="1" cap="all">
                <a:ln w="28575">
                  <a:solidFill>
                    <a:srgbClr val="4D4D4D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835696" y="2060848"/>
            <a:ext cx="6442993" cy="3672408"/>
          </a:xfrm>
        </p:spPr>
        <p:txBody>
          <a:bodyPr anchor="t">
            <a:normAutofit/>
          </a:bodyPr>
          <a:lstStyle>
            <a:lvl1pPr marL="0" indent="0" algn="just">
              <a:lnSpc>
                <a:spcPct val="15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13" name="모서리가 둥근 직사각형 12"/>
          <p:cNvSpPr/>
          <p:nvPr userDrawn="1"/>
        </p:nvSpPr>
        <p:spPr>
          <a:xfrm>
            <a:off x="1619672" y="1844824"/>
            <a:ext cx="7920880" cy="3960440"/>
          </a:xfrm>
          <a:prstGeom prst="roundRect">
            <a:avLst>
              <a:gd name="adj" fmla="val 4762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로고(흰색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42010" y="6634176"/>
            <a:ext cx="1222717" cy="19021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06129" y="6626184"/>
            <a:ext cx="2195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AI</a:t>
            </a:r>
            <a:r>
              <a:rPr lang="ko-KR" altLang="en-US" sz="800" b="1" baseline="0" dirty="0" err="1" smtClean="0">
                <a:solidFill>
                  <a:schemeClr val="bg1"/>
                </a:solidFill>
                <a:latin typeface="Arial Black" pitchFamily="34" charset="0"/>
              </a:rPr>
              <a:t>예방통제센터</a:t>
            </a:r>
            <a:r>
              <a:rPr lang="en-US" altLang="ko-KR" sz="800" b="1" baseline="0" dirty="0" smtClean="0">
                <a:solidFill>
                  <a:schemeClr val="bg1"/>
                </a:solidFill>
                <a:latin typeface="Arial Black" pitchFamily="34" charset="0"/>
              </a:rPr>
              <a:t>(</a:t>
            </a:r>
            <a:r>
              <a:rPr lang="en-US" altLang="ko-KR" sz="800" b="1" dirty="0" err="1" smtClean="0">
                <a:solidFill>
                  <a:schemeClr val="bg1"/>
                </a:solidFill>
                <a:latin typeface="Arial Black" pitchFamily="34" charset="0"/>
              </a:rPr>
              <a:t>www.qia.go.kr</a:t>
            </a:r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)</a:t>
            </a:r>
            <a:endParaRPr lang="ko-KR" altLang="en-US" sz="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7" name="그림 6" descr="농식품부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1664898" cy="347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21088" y="2780928"/>
            <a:ext cx="5122912" cy="557212"/>
          </a:xfrm>
        </p:spPr>
        <p:txBody>
          <a:bodyPr>
            <a:normAutofit/>
          </a:bodyPr>
          <a:lstStyle>
            <a:lvl1pPr algn="l">
              <a:defRPr sz="3200" b="1"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6" name="그림 5" descr="표지.png"/>
          <p:cNvPicPr>
            <a:picLocks noChangeAspect="1"/>
          </p:cNvPicPr>
          <p:nvPr userDrawn="1"/>
        </p:nvPicPr>
        <p:blipFill>
          <a:blip r:embed="rId2" cstate="print"/>
          <a:srcRect t="95149"/>
          <a:stretch>
            <a:fillRect/>
          </a:stretch>
        </p:blipFill>
        <p:spPr>
          <a:xfrm>
            <a:off x="0" y="6525344"/>
            <a:ext cx="9144000" cy="332656"/>
          </a:xfrm>
          <a:prstGeom prst="rect">
            <a:avLst/>
          </a:prstGeom>
        </p:spPr>
      </p:pic>
      <p:grpSp>
        <p:nvGrpSpPr>
          <p:cNvPr id="12" name="그룹 11"/>
          <p:cNvGrpSpPr/>
          <p:nvPr userDrawn="1"/>
        </p:nvGrpSpPr>
        <p:grpSpPr>
          <a:xfrm>
            <a:off x="4014788" y="3356992"/>
            <a:ext cx="5129212" cy="79152"/>
            <a:chOff x="4499992" y="3356992"/>
            <a:chExt cx="4644008" cy="144016"/>
          </a:xfrm>
        </p:grpSpPr>
        <p:sp>
          <p:nvSpPr>
            <p:cNvPr id="11" name="직사각형 10"/>
            <p:cNvSpPr/>
            <p:nvPr userDrawn="1"/>
          </p:nvSpPr>
          <p:spPr>
            <a:xfrm>
              <a:off x="4499992" y="3356992"/>
              <a:ext cx="4283968" cy="144016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4860032" y="3356992"/>
              <a:ext cx="4283968" cy="144016"/>
            </a:xfrm>
            <a:prstGeom prst="rect">
              <a:avLst/>
            </a:prstGeom>
            <a:solidFill>
              <a:srgbClr val="1995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 descr="로고(흰색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42010" y="6634176"/>
            <a:ext cx="1222717" cy="190216"/>
          </a:xfrm>
          <a:prstGeom prst="rect">
            <a:avLst/>
          </a:prstGeom>
        </p:spPr>
      </p:pic>
      <p:pic>
        <p:nvPicPr>
          <p:cNvPr id="16" name="그림 15" descr="표지.png"/>
          <p:cNvPicPr>
            <a:picLocks noChangeAspect="1"/>
          </p:cNvPicPr>
          <p:nvPr userDrawn="1"/>
        </p:nvPicPr>
        <p:blipFill>
          <a:blip r:embed="rId2" cstate="print"/>
          <a:srcRect l="71866" t="5250" b="82550"/>
          <a:stretch>
            <a:fillRect/>
          </a:stretch>
        </p:blipFill>
        <p:spPr>
          <a:xfrm>
            <a:off x="6732240" y="0"/>
            <a:ext cx="2411760" cy="836712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06129" y="6626184"/>
            <a:ext cx="2195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AI</a:t>
            </a:r>
            <a:r>
              <a:rPr lang="ko-KR" altLang="en-US" sz="800" b="1" baseline="0" dirty="0" err="1" smtClean="0">
                <a:solidFill>
                  <a:schemeClr val="bg1"/>
                </a:solidFill>
                <a:latin typeface="Arial Black" pitchFamily="34" charset="0"/>
              </a:rPr>
              <a:t>예방통제센터</a:t>
            </a:r>
            <a:r>
              <a:rPr lang="en-US" altLang="ko-KR" sz="800" b="1" baseline="0" dirty="0" smtClean="0">
                <a:solidFill>
                  <a:schemeClr val="bg1"/>
                </a:solidFill>
                <a:latin typeface="Arial Black" pitchFamily="34" charset="0"/>
              </a:rPr>
              <a:t>(</a:t>
            </a:r>
            <a:r>
              <a:rPr lang="en-US" altLang="ko-KR" sz="800" b="1" dirty="0" err="1" smtClean="0">
                <a:solidFill>
                  <a:schemeClr val="bg1"/>
                </a:solidFill>
                <a:latin typeface="Arial Black" pitchFamily="34" charset="0"/>
              </a:rPr>
              <a:t>www.qia.go.kr</a:t>
            </a:r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)</a:t>
            </a:r>
            <a:endParaRPr lang="ko-KR" altLang="en-US" sz="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4" name="그림 13" descr="농식품부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1664898" cy="347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557212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6" name="그림 5" descr="표지.png"/>
          <p:cNvPicPr>
            <a:picLocks noChangeAspect="1"/>
          </p:cNvPicPr>
          <p:nvPr userDrawn="1"/>
        </p:nvPicPr>
        <p:blipFill>
          <a:blip r:embed="rId2" cstate="print"/>
          <a:srcRect t="95149"/>
          <a:stretch>
            <a:fillRect/>
          </a:stretch>
        </p:blipFill>
        <p:spPr>
          <a:xfrm>
            <a:off x="0" y="6525344"/>
            <a:ext cx="9144000" cy="332656"/>
          </a:xfrm>
          <a:prstGeom prst="rect">
            <a:avLst/>
          </a:prstGeom>
        </p:spPr>
      </p:pic>
      <p:cxnSp>
        <p:nvCxnSpPr>
          <p:cNvPr id="13" name="직선 연결선 12"/>
          <p:cNvCxnSpPr/>
          <p:nvPr userDrawn="1"/>
        </p:nvCxnSpPr>
        <p:spPr>
          <a:xfrm>
            <a:off x="0" y="692696"/>
            <a:ext cx="9136856" cy="0"/>
          </a:xfrm>
          <a:prstGeom prst="line">
            <a:avLst/>
          </a:prstGeom>
          <a:ln w="3175">
            <a:solidFill>
              <a:srgbClr val="1995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 descr="로고(흰색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42010" y="6634176"/>
            <a:ext cx="1222717" cy="190216"/>
          </a:xfrm>
          <a:prstGeom prst="rect">
            <a:avLst/>
          </a:prstGeom>
        </p:spPr>
      </p:pic>
      <p:pic>
        <p:nvPicPr>
          <p:cNvPr id="11" name="그림 10" descr="표지.png"/>
          <p:cNvPicPr>
            <a:picLocks noChangeAspect="1"/>
          </p:cNvPicPr>
          <p:nvPr userDrawn="1"/>
        </p:nvPicPr>
        <p:blipFill>
          <a:blip r:embed="rId2" cstate="print"/>
          <a:srcRect l="71866" t="5250" b="82550"/>
          <a:stretch>
            <a:fillRect/>
          </a:stretch>
        </p:blipFill>
        <p:spPr>
          <a:xfrm>
            <a:off x="6732240" y="0"/>
            <a:ext cx="2411760" cy="8367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06129" y="6626184"/>
            <a:ext cx="2195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AI</a:t>
            </a:r>
            <a:r>
              <a:rPr lang="ko-KR" altLang="en-US" sz="800" b="1" baseline="0" dirty="0" err="1" smtClean="0">
                <a:solidFill>
                  <a:schemeClr val="bg1"/>
                </a:solidFill>
                <a:latin typeface="Arial Black" pitchFamily="34" charset="0"/>
              </a:rPr>
              <a:t>예방통제센터</a:t>
            </a:r>
            <a:r>
              <a:rPr lang="en-US" altLang="ko-KR" sz="800" b="1" baseline="0" dirty="0" smtClean="0">
                <a:solidFill>
                  <a:schemeClr val="bg1"/>
                </a:solidFill>
                <a:latin typeface="Arial Black" pitchFamily="34" charset="0"/>
              </a:rPr>
              <a:t>(</a:t>
            </a:r>
            <a:r>
              <a:rPr lang="en-US" altLang="ko-KR" sz="800" b="1" dirty="0" err="1" smtClean="0">
                <a:solidFill>
                  <a:schemeClr val="bg1"/>
                </a:solidFill>
                <a:latin typeface="Arial Black" pitchFamily="34" charset="0"/>
              </a:rPr>
              <a:t>www.qia.go.kr</a:t>
            </a:r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)</a:t>
            </a:r>
            <a:endParaRPr lang="ko-KR" altLang="en-US" sz="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8" name="그림 7" descr="농식품부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1664898" cy="347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표지.png"/>
          <p:cNvPicPr>
            <a:picLocks noChangeAspect="1"/>
          </p:cNvPicPr>
          <p:nvPr userDrawn="1"/>
        </p:nvPicPr>
        <p:blipFill>
          <a:blip r:embed="rId2" cstate="print"/>
          <a:srcRect t="95149"/>
          <a:stretch>
            <a:fillRect/>
          </a:stretch>
        </p:blipFill>
        <p:spPr>
          <a:xfrm>
            <a:off x="0" y="6525344"/>
            <a:ext cx="9144000" cy="332656"/>
          </a:xfrm>
          <a:prstGeom prst="rect">
            <a:avLst/>
          </a:prstGeom>
        </p:spPr>
      </p:pic>
      <p:pic>
        <p:nvPicPr>
          <p:cNvPr id="10" name="그림 9" descr="로고(흰색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42010" y="6634176"/>
            <a:ext cx="1222717" cy="19021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06129" y="6626184"/>
            <a:ext cx="2195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AI</a:t>
            </a:r>
            <a:r>
              <a:rPr lang="ko-KR" altLang="en-US" sz="800" b="1" baseline="0" dirty="0" err="1" smtClean="0">
                <a:solidFill>
                  <a:schemeClr val="bg1"/>
                </a:solidFill>
                <a:latin typeface="Arial Black" pitchFamily="34" charset="0"/>
              </a:rPr>
              <a:t>예방통제센터</a:t>
            </a:r>
            <a:r>
              <a:rPr lang="en-US" altLang="ko-KR" sz="800" b="1" baseline="0" dirty="0" smtClean="0">
                <a:solidFill>
                  <a:schemeClr val="bg1"/>
                </a:solidFill>
                <a:latin typeface="Arial Black" pitchFamily="34" charset="0"/>
              </a:rPr>
              <a:t>(</a:t>
            </a:r>
            <a:r>
              <a:rPr lang="en-US" altLang="ko-KR" sz="800" b="1" dirty="0" err="1" smtClean="0">
                <a:solidFill>
                  <a:schemeClr val="bg1"/>
                </a:solidFill>
                <a:latin typeface="Arial Black" pitchFamily="34" charset="0"/>
              </a:rPr>
              <a:t>www.qia.go.kr</a:t>
            </a:r>
            <a:r>
              <a:rPr lang="en-US" altLang="ko-KR" sz="800" b="1" dirty="0" smtClean="0">
                <a:solidFill>
                  <a:schemeClr val="bg1"/>
                </a:solidFill>
                <a:latin typeface="Arial Black" pitchFamily="34" charset="0"/>
              </a:rPr>
              <a:t>)</a:t>
            </a:r>
            <a:endParaRPr lang="ko-KR" altLang="en-US" sz="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" name="그림 4" descr="농식품부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1664898" cy="347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F7AEA7F-AF7C-4C29-8A3D-19CCD413CEFC}" type="datetimeFigureOut">
              <a:rPr lang="ko-KR" altLang="en-US"/>
              <a:pPr>
                <a:defRPr/>
              </a:pPr>
              <a:t>2016-03-03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50056E0-B0D8-4DFF-8CD9-105713A987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 userDrawn="1"/>
        </p:nvSpPr>
        <p:spPr bwMode="auto">
          <a:xfrm>
            <a:off x="0" y="0"/>
            <a:ext cx="82296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HY수평선B" pitchFamily="18" charset="-127"/>
                <a:cs typeface="+mj-cs"/>
              </a:rPr>
              <a:t> </a:t>
            </a:r>
            <a:endParaRPr kumimoji="0" lang="ko-KR" altLang="en-US" sz="4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HY수평선B" pitchFamily="18" charset="-127"/>
              <a:cs typeface="+mj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F7AEA7F-AF7C-4C29-8A3D-19CCD413CEFC}" type="datetimeFigureOut">
              <a:rPr lang="ko-KR" altLang="en-US"/>
              <a:pPr>
                <a:defRPr/>
              </a:pPr>
              <a:t>2016-03-03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50056E0-B0D8-4DFF-8CD9-105713A987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 userDrawn="1"/>
        </p:nvSpPr>
        <p:spPr bwMode="auto">
          <a:xfrm>
            <a:off x="0" y="0"/>
            <a:ext cx="82296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HY수평선B" pitchFamily="18" charset="-127"/>
                <a:cs typeface="+mj-cs"/>
              </a:rPr>
              <a:t> </a:t>
            </a:r>
            <a:endParaRPr kumimoji="0" lang="ko-KR" altLang="en-US" sz="4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HY수평선B" pitchFamily="18" charset="-127"/>
              <a:cs typeface="+mj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EC211-9C12-49EF-9269-EEB3884EE074}" type="datetimeFigureOut">
              <a:rPr lang="ko-KR" altLang="en-US" smtClean="0"/>
              <a:pPr/>
              <a:t>2016-03-03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5FFF6-40A5-4108-BB67-9E3611D550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63" r:id="rId9"/>
    <p:sldLayoutId id="2147483664" r:id="rId10"/>
    <p:sldLayoutId id="2147483662" r:id="rId11"/>
    <p:sldLayoutId id="2147483656" r:id="rId12"/>
    <p:sldLayoutId id="2147483657" r:id="rId13"/>
    <p:sldLayoutId id="2147483658" r:id="rId14"/>
    <p:sldLayoutId id="2147483659" r:id="rId15"/>
    <p:sldLayoutId id="2147483666" r:id="rId16"/>
    <p:sldLayoutId id="2147483670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소독제 </a:t>
            </a:r>
            <a:r>
              <a:rPr lang="ko-KR" altLang="en-US" dirty="0" smtClean="0"/>
              <a:t>표시사항 확인방법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764704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000" b="1" dirty="0" smtClean="0"/>
              <a:t>◈ </a:t>
            </a:r>
            <a:r>
              <a:rPr lang="ko-KR" altLang="en-US" sz="2000" b="1" dirty="0" smtClean="0"/>
              <a:t>소독제 앞면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예시</a:t>
            </a:r>
            <a:r>
              <a:rPr lang="en-US" altLang="ko-KR" sz="2000" b="1" dirty="0" smtClean="0"/>
              <a:t>)</a:t>
            </a:r>
          </a:p>
          <a:p>
            <a:pPr algn="just"/>
            <a:endParaRPr lang="ko-KR" altLang="en-US" sz="1400" b="1" dirty="0" smtClean="0"/>
          </a:p>
        </p:txBody>
      </p:sp>
      <p:sp>
        <p:nvSpPr>
          <p:cNvPr id="9" name="대각선 방향의 모서리가 둥근 사각형 8"/>
          <p:cNvSpPr/>
          <p:nvPr/>
        </p:nvSpPr>
        <p:spPr>
          <a:xfrm>
            <a:off x="755576" y="5733256"/>
            <a:ext cx="7488832" cy="648072"/>
          </a:xfrm>
          <a:prstGeom prst="round2Diag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7584" y="580526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/>
              <a:t>소독제 뒷면의 </a:t>
            </a:r>
            <a:r>
              <a:rPr lang="ko-KR" altLang="en-US" sz="2400" b="1" dirty="0" smtClean="0"/>
              <a:t>표시사항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설명서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을 필독 후 사용</a:t>
            </a:r>
            <a:r>
              <a:rPr lang="en-US" altLang="ko-KR" sz="2400" b="1" dirty="0" smtClean="0"/>
              <a:t>!</a:t>
            </a:r>
            <a:endParaRPr lang="ko-KR" altLang="en-US" sz="2400" b="1" dirty="0" smtClean="0"/>
          </a:p>
        </p:txBody>
      </p:sp>
      <p:grpSp>
        <p:nvGrpSpPr>
          <p:cNvPr id="14" name="그룹 13"/>
          <p:cNvGrpSpPr/>
          <p:nvPr/>
        </p:nvGrpSpPr>
        <p:grpSpPr>
          <a:xfrm>
            <a:off x="683567" y="1181853"/>
            <a:ext cx="3384376" cy="4551403"/>
            <a:chOff x="683567" y="1181853"/>
            <a:chExt cx="3384376" cy="4551403"/>
          </a:xfrm>
        </p:grpSpPr>
        <p:pic>
          <p:nvPicPr>
            <p:cNvPr id="2052" name="Picture 4" descr="C:\Users\USER\Desktop\Invalid Subject\Invalid Subject.zipasdasd\20160119_105225.jpg"/>
            <p:cNvPicPr>
              <a:picLocks noChangeAspect="1" noChangeArrowheads="1"/>
            </p:cNvPicPr>
            <p:nvPr/>
          </p:nvPicPr>
          <p:blipFill>
            <a:blip r:embed="rId3" cstate="print"/>
            <a:srcRect l="14122" t="2813" r="12359"/>
            <a:stretch>
              <a:fillRect/>
            </a:stretch>
          </p:blipFill>
          <p:spPr bwMode="auto">
            <a:xfrm rot="5400000">
              <a:off x="100053" y="1765367"/>
              <a:ext cx="4551403" cy="33843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직사각형 7"/>
            <p:cNvSpPr/>
            <p:nvPr/>
          </p:nvSpPr>
          <p:spPr>
            <a:xfrm>
              <a:off x="755576" y="1484784"/>
              <a:ext cx="2376264" cy="1152128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5148062" y="1094893"/>
            <a:ext cx="3240361" cy="4583595"/>
            <a:chOff x="5148062" y="1094893"/>
            <a:chExt cx="3240361" cy="4583595"/>
          </a:xfrm>
        </p:grpSpPr>
        <p:pic>
          <p:nvPicPr>
            <p:cNvPr id="2053" name="Picture 5" descr="C:\Users\USER\Desktop\Invalid Subject\Invalid Subject.zipasdasd\20160119_105237.jpg"/>
            <p:cNvPicPr>
              <a:picLocks noChangeAspect="1" noChangeArrowheads="1"/>
            </p:cNvPicPr>
            <p:nvPr/>
          </p:nvPicPr>
          <p:blipFill>
            <a:blip r:embed="rId4" cstate="print"/>
            <a:srcRect l="6987" r="13446"/>
            <a:stretch>
              <a:fillRect/>
            </a:stretch>
          </p:blipFill>
          <p:spPr bwMode="auto">
            <a:xfrm rot="5400000">
              <a:off x="4476445" y="1766510"/>
              <a:ext cx="4583595" cy="324036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직사각형 10"/>
            <p:cNvSpPr/>
            <p:nvPr/>
          </p:nvSpPr>
          <p:spPr>
            <a:xfrm>
              <a:off x="6142459" y="1499641"/>
              <a:ext cx="1224136" cy="388615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292080" y="5301209"/>
              <a:ext cx="1224136" cy="288032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148064" y="764704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000" b="1" dirty="0" smtClean="0"/>
              <a:t>◈ </a:t>
            </a:r>
            <a:r>
              <a:rPr lang="ko-KR" altLang="en-US" sz="2000" b="1" dirty="0" smtClean="0"/>
              <a:t>소독제 뒷면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예시</a:t>
            </a:r>
            <a:r>
              <a:rPr lang="en-US" altLang="ko-KR" sz="2000" b="1" dirty="0" smtClean="0"/>
              <a:t>)</a:t>
            </a:r>
          </a:p>
          <a:p>
            <a:pPr algn="just"/>
            <a:endParaRPr lang="ko-KR" altLang="en-US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원료 약품 및 분량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1340769"/>
            <a:ext cx="5004048" cy="357020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0070C0"/>
                </a:solidFill>
              </a:rPr>
              <a:t>□ 원료약품 및 분량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본제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 1KG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중</a:t>
            </a:r>
            <a:r>
              <a:rPr lang="en-US" altLang="ko-KR" sz="1100" b="1" dirty="0" smtClean="0"/>
              <a:t>)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u="sng" dirty="0" err="1" smtClean="0">
                <a:solidFill>
                  <a:srgbClr val="FF0000"/>
                </a:solidFill>
              </a:rPr>
              <a:t>모노퍼설페이트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 화합물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(</a:t>
            </a:r>
            <a:r>
              <a:rPr lang="en-US" altLang="ko-KR" sz="1100" b="1" u="sng" dirty="0" err="1" smtClean="0">
                <a:solidFill>
                  <a:srgbClr val="FF0000"/>
                </a:solidFill>
              </a:rPr>
              <a:t>Monopersulfate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 compound=Triple </a:t>
            </a:r>
            <a:r>
              <a:rPr lang="en-US" altLang="ko-KR" sz="1100" b="1" u="sng" dirty="0" err="1" smtClean="0">
                <a:solidFill>
                  <a:srgbClr val="FF0000"/>
                </a:solidFill>
              </a:rPr>
              <a:t>sult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------500g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err="1" smtClean="0"/>
              <a:t>염화나트륨</a:t>
            </a:r>
            <a:r>
              <a:rPr lang="en-US" altLang="ko-KR" sz="1100" b="1" dirty="0" smtClean="0"/>
              <a:t>(Sodium chloride)----------------------------------------------15g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u="sng" dirty="0" smtClean="0">
                <a:solidFill>
                  <a:srgbClr val="FF0000"/>
                </a:solidFill>
              </a:rPr>
              <a:t>사과산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(</a:t>
            </a:r>
            <a:r>
              <a:rPr lang="en-US" altLang="ko-KR" sz="1100" b="1" u="sng" dirty="0" err="1" smtClean="0">
                <a:solidFill>
                  <a:srgbClr val="FF0000"/>
                </a:solidFill>
              </a:rPr>
              <a:t>Mallic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 acid)--------------------------------------------------------100g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설파민산</a:t>
            </a:r>
            <a:r>
              <a:rPr lang="en-US" altLang="ko-KR" sz="1100" b="1" dirty="0" smtClean="0"/>
              <a:t>(</a:t>
            </a:r>
            <a:r>
              <a:rPr lang="en-US" altLang="ko-KR" sz="1100" b="1" dirty="0" err="1" smtClean="0"/>
              <a:t>Sulphamic</a:t>
            </a:r>
            <a:r>
              <a:rPr lang="en-US" altLang="ko-KR" sz="1100" b="1" dirty="0" smtClean="0"/>
              <a:t> acid)--------------------------------------------------50g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err="1" smtClean="0"/>
              <a:t>헥사메타인산나트륨</a:t>
            </a:r>
            <a:r>
              <a:rPr lang="en-US" altLang="ko-KR" sz="1100" b="1" dirty="0" smtClean="0"/>
              <a:t>(Sodium </a:t>
            </a:r>
            <a:r>
              <a:rPr lang="en-US" altLang="ko-KR" sz="1100" b="1" dirty="0" err="1" smtClean="0"/>
              <a:t>hexametaphosphate</a:t>
            </a:r>
            <a:r>
              <a:rPr lang="en-US" altLang="ko-KR" sz="1100" b="1" dirty="0" smtClean="0"/>
              <a:t>)---------------------181g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err="1" smtClean="0"/>
              <a:t>도데실벤젠설폰산</a:t>
            </a:r>
            <a:r>
              <a:rPr lang="ko-KR" altLang="en-US" sz="1100" b="1" dirty="0" smtClean="0"/>
              <a:t> 나트륨</a:t>
            </a:r>
            <a:r>
              <a:rPr lang="en-US" altLang="ko-KR" sz="1100" b="1" dirty="0" smtClean="0"/>
              <a:t>(Sodium </a:t>
            </a:r>
            <a:r>
              <a:rPr lang="en-US" altLang="ko-KR" sz="1100" b="1" dirty="0" err="1" smtClean="0"/>
              <a:t>Dodecyl</a:t>
            </a:r>
            <a:r>
              <a:rPr lang="en-US" altLang="ko-KR" sz="1100" b="1" dirty="0" smtClean="0"/>
              <a:t> benzene </a:t>
            </a:r>
            <a:r>
              <a:rPr lang="en-US" altLang="ko-KR" sz="1100" b="1" dirty="0" err="1" smtClean="0"/>
              <a:t>sulphonic</a:t>
            </a:r>
            <a:r>
              <a:rPr lang="en-US" altLang="ko-KR" sz="1100" b="1" dirty="0" smtClean="0"/>
              <a:t> acid)-150g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err="1" smtClean="0"/>
              <a:t>레몬향</a:t>
            </a:r>
            <a:r>
              <a:rPr lang="en-US" altLang="ko-KR" sz="1100" b="1" dirty="0" smtClean="0"/>
              <a:t>(Perfume lemon oil)-----------------------------------------------</a:t>
            </a:r>
            <a:r>
              <a:rPr lang="ko-KR" altLang="en-US" sz="1100" b="1" dirty="0" smtClean="0"/>
              <a:t>적량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식용색소 적색 </a:t>
            </a: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호 </a:t>
            </a:r>
            <a:r>
              <a:rPr lang="en-US" altLang="ko-KR" sz="1100" b="1" dirty="0" smtClean="0"/>
              <a:t>(Food red No.2)--------------------------------------</a:t>
            </a:r>
            <a:r>
              <a:rPr lang="ko-KR" altLang="en-US" sz="1100" b="1" dirty="0" smtClean="0"/>
              <a:t>적량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ko-KR" altLang="en-US" sz="1400" b="1" dirty="0" smtClean="0"/>
              <a:t>◈ 주성분 </a:t>
            </a:r>
            <a:r>
              <a:rPr lang="en-US" altLang="ko-KR" sz="1400" b="1" dirty="0" smtClean="0"/>
              <a:t>: </a:t>
            </a:r>
            <a:r>
              <a:rPr lang="ko-KR" altLang="en-US" sz="1400" b="1" dirty="0" err="1" smtClean="0"/>
              <a:t>삼종염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+ </a:t>
            </a:r>
            <a:r>
              <a:rPr lang="ko-KR" altLang="en-US" sz="1400" b="1" dirty="0" smtClean="0"/>
              <a:t>사과산 </a:t>
            </a:r>
            <a:r>
              <a:rPr lang="en-US" altLang="ko-KR" sz="1400" b="1" dirty="0" smtClean="0"/>
              <a:t>-&gt; </a:t>
            </a:r>
            <a:r>
              <a:rPr lang="ko-KR" altLang="en-US" sz="1400" b="1" u="sng" dirty="0" smtClean="0">
                <a:solidFill>
                  <a:srgbClr val="0000CC"/>
                </a:solidFill>
              </a:rPr>
              <a:t>산화제 계열 소독제</a:t>
            </a:r>
            <a:r>
              <a:rPr lang="en-US" altLang="ko-KR" sz="1400" b="1" u="sng" dirty="0" smtClean="0"/>
              <a:t>(</a:t>
            </a:r>
            <a:r>
              <a:rPr lang="ko-KR" altLang="en-US" sz="1400" b="1" u="sng" dirty="0" err="1" smtClean="0"/>
              <a:t>산소계</a:t>
            </a:r>
            <a:r>
              <a:rPr lang="en-US" altLang="ko-KR" sz="1400" b="1" u="sng" dirty="0" smtClean="0"/>
              <a:t>)</a:t>
            </a:r>
            <a:endParaRPr lang="en-US" altLang="ko-KR" sz="1100" b="1" u="sng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323528" y="1844824"/>
            <a:ext cx="165618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1979712" y="2204864"/>
            <a:ext cx="1872208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대각선 방향의 모서리가 둥근 사각형 10"/>
          <p:cNvSpPr/>
          <p:nvPr/>
        </p:nvSpPr>
        <p:spPr>
          <a:xfrm>
            <a:off x="3995936" y="5085184"/>
            <a:ext cx="4968552" cy="648072"/>
          </a:xfrm>
          <a:prstGeom prst="round2Diag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139952" y="515719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/>
              <a:t>소독제의 계열 확인</a:t>
            </a:r>
            <a:r>
              <a:rPr lang="en-US" altLang="ko-KR" sz="2800" b="1" dirty="0" smtClean="0"/>
              <a:t>!</a:t>
            </a:r>
            <a:endParaRPr lang="ko-KR" altLang="en-US" sz="2800" b="1" dirty="0" smtClean="0"/>
          </a:p>
        </p:txBody>
      </p:sp>
      <p:grpSp>
        <p:nvGrpSpPr>
          <p:cNvPr id="14" name="그룹 13"/>
          <p:cNvGrpSpPr/>
          <p:nvPr/>
        </p:nvGrpSpPr>
        <p:grpSpPr>
          <a:xfrm>
            <a:off x="107504" y="908720"/>
            <a:ext cx="3716130" cy="5256586"/>
            <a:chOff x="107504" y="908720"/>
            <a:chExt cx="3716130" cy="5256586"/>
          </a:xfrm>
        </p:grpSpPr>
        <p:pic>
          <p:nvPicPr>
            <p:cNvPr id="3" name="Picture 5" descr="C:\Users\USER\Desktop\Invalid Subject\Invalid Subject.zipasdasd\20160119_105237.jpg"/>
            <p:cNvPicPr>
              <a:picLocks noChangeAspect="1" noChangeArrowheads="1"/>
            </p:cNvPicPr>
            <p:nvPr/>
          </p:nvPicPr>
          <p:blipFill>
            <a:blip r:embed="rId2" cstate="print"/>
            <a:srcRect l="6987" r="13446"/>
            <a:stretch>
              <a:fillRect/>
            </a:stretch>
          </p:blipFill>
          <p:spPr bwMode="auto">
            <a:xfrm rot="5400000">
              <a:off x="-662724" y="1678948"/>
              <a:ext cx="5256586" cy="37161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직사각형 9"/>
            <p:cNvSpPr/>
            <p:nvPr/>
          </p:nvSpPr>
          <p:spPr>
            <a:xfrm>
              <a:off x="1327448" y="1412776"/>
              <a:ext cx="1224136" cy="388615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23528" y="5733257"/>
              <a:ext cx="1224136" cy="360040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효능 및 효과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979712" y="1772816"/>
            <a:ext cx="165618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3635896" y="2060848"/>
            <a:ext cx="36004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95936" y="1268760"/>
            <a:ext cx="5004048" cy="350865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0070C0"/>
                </a:solidFill>
              </a:rPr>
              <a:t>□ 효능 및 효과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가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.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축사 내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외부의 세척 및 살균소독 효과</a:t>
            </a:r>
            <a:endParaRPr lang="en-US" altLang="ko-KR" sz="11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  -</a:t>
            </a:r>
            <a:r>
              <a:rPr lang="ko-KR" altLang="en-US" sz="1100" b="1" dirty="0" err="1" smtClean="0"/>
              <a:t>양돈장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양계장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우사 내</a:t>
            </a:r>
            <a:r>
              <a:rPr lang="en-US" altLang="ko-KR" sz="1100" b="1" dirty="0" smtClean="0"/>
              <a:t>,</a:t>
            </a:r>
            <a:r>
              <a:rPr lang="ko-KR" altLang="en-US" sz="1100" b="1" dirty="0" smtClean="0"/>
              <a:t>외부의 세척 및 살균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나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.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각종 축산기구의 세척 및 살균소독 효과</a:t>
            </a:r>
            <a:endParaRPr lang="en-US" altLang="ko-KR" sz="11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 -</a:t>
            </a:r>
            <a:r>
              <a:rPr lang="ko-KR" altLang="en-US" sz="1100" b="1" dirty="0" smtClean="0"/>
              <a:t>급수관 및 급수 탱크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급이기 등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다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본제에 감수성이 있는 다음 미생물의 살멸 효과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1) </a:t>
            </a:r>
            <a:r>
              <a:rPr lang="ko-KR" altLang="en-US" sz="1100" b="1" dirty="0" err="1" smtClean="0"/>
              <a:t>살바이러스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효과</a:t>
            </a:r>
            <a:r>
              <a:rPr lang="en-US" altLang="ko-KR" sz="1100" b="1" dirty="0" smtClean="0"/>
              <a:t>: </a:t>
            </a:r>
            <a:r>
              <a:rPr lang="ko-KR" altLang="en-US" sz="1100" b="1" dirty="0" smtClean="0"/>
              <a:t>구제역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돼지열병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뉴캣슬병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돼지생식기호흡기 증후군</a:t>
            </a:r>
            <a:r>
              <a:rPr lang="en-US" altLang="ko-KR" sz="1100" b="1" dirty="0" smtClean="0"/>
              <a:t>,                       </a:t>
            </a:r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                         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조류인플루엔자</a:t>
            </a:r>
            <a:endParaRPr lang="en-US" altLang="ko-KR" sz="11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2) </a:t>
            </a:r>
            <a:r>
              <a:rPr lang="ko-KR" altLang="en-US" sz="1100" b="1" dirty="0" smtClean="0"/>
              <a:t>살균효과</a:t>
            </a:r>
            <a:r>
              <a:rPr lang="en-US" altLang="ko-KR" sz="1100" b="1" dirty="0" smtClean="0"/>
              <a:t>: </a:t>
            </a:r>
            <a:r>
              <a:rPr lang="ko-KR" altLang="en-US" sz="1100" b="1" dirty="0" err="1" smtClean="0"/>
              <a:t>살모넬라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감염증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블루셀라병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마이코박테리움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클로스트리디움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3) </a:t>
            </a:r>
            <a:r>
              <a:rPr lang="ko-KR" altLang="en-US" sz="1100" b="1" dirty="0" err="1" smtClean="0"/>
              <a:t>살곰팡이</a:t>
            </a:r>
            <a:r>
              <a:rPr lang="en-US" altLang="ko-KR" sz="1100" b="1" dirty="0" smtClean="0"/>
              <a:t>: </a:t>
            </a:r>
            <a:r>
              <a:rPr lang="ko-KR" altLang="en-US" sz="1100" b="1" dirty="0" err="1" smtClean="0"/>
              <a:t>피부진균증</a:t>
            </a:r>
            <a:endParaRPr lang="en-US" altLang="ko-KR" sz="1100" b="1" dirty="0" smtClean="0"/>
          </a:p>
        </p:txBody>
      </p:sp>
      <p:sp>
        <p:nvSpPr>
          <p:cNvPr id="8" name="대각선 방향의 모서리가 둥근 사각형 7"/>
          <p:cNvSpPr/>
          <p:nvPr/>
        </p:nvSpPr>
        <p:spPr>
          <a:xfrm>
            <a:off x="3995936" y="5085184"/>
            <a:ext cx="4968552" cy="648072"/>
          </a:xfrm>
          <a:prstGeom prst="round2Diag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139952" y="515719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/>
              <a:t>소독 대상</a:t>
            </a:r>
            <a:r>
              <a:rPr lang="en-US" altLang="ko-KR" sz="2800" b="1" dirty="0" smtClean="0"/>
              <a:t>, </a:t>
            </a:r>
            <a:r>
              <a:rPr lang="ko-KR" altLang="en-US" sz="2800" b="1" dirty="0" smtClean="0"/>
              <a:t>대상 병원체 </a:t>
            </a:r>
            <a:r>
              <a:rPr lang="ko-KR" altLang="en-US" sz="2800" b="1" dirty="0" smtClean="0"/>
              <a:t>확인</a:t>
            </a:r>
            <a:r>
              <a:rPr lang="en-US" altLang="ko-KR" sz="2800" b="1" dirty="0" smtClean="0"/>
              <a:t>!</a:t>
            </a:r>
            <a:endParaRPr lang="ko-KR" altLang="en-US" sz="2800" b="1" dirty="0" smtClean="0"/>
          </a:p>
        </p:txBody>
      </p:sp>
      <p:grpSp>
        <p:nvGrpSpPr>
          <p:cNvPr id="12" name="그룹 11"/>
          <p:cNvGrpSpPr/>
          <p:nvPr/>
        </p:nvGrpSpPr>
        <p:grpSpPr>
          <a:xfrm>
            <a:off x="107504" y="908720"/>
            <a:ext cx="3716130" cy="5256586"/>
            <a:chOff x="107504" y="908720"/>
            <a:chExt cx="3716130" cy="5256586"/>
          </a:xfrm>
        </p:grpSpPr>
        <p:pic>
          <p:nvPicPr>
            <p:cNvPr id="3" name="Picture 5" descr="C:\Users\USER\Desktop\Invalid Subject\Invalid Subject.zipasdasd\20160119_105237.jpg"/>
            <p:cNvPicPr>
              <a:picLocks noChangeAspect="1" noChangeArrowheads="1"/>
            </p:cNvPicPr>
            <p:nvPr/>
          </p:nvPicPr>
          <p:blipFill>
            <a:blip r:embed="rId2" cstate="print"/>
            <a:srcRect l="6987" r="13446"/>
            <a:stretch>
              <a:fillRect/>
            </a:stretch>
          </p:blipFill>
          <p:spPr bwMode="auto">
            <a:xfrm rot="5400000">
              <a:off x="-662724" y="1678948"/>
              <a:ext cx="5256586" cy="37161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직사각형 9"/>
            <p:cNvSpPr/>
            <p:nvPr/>
          </p:nvSpPr>
          <p:spPr>
            <a:xfrm>
              <a:off x="1327448" y="1412776"/>
              <a:ext cx="1224136" cy="388615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95536" y="5733256"/>
              <a:ext cx="1224136" cy="288032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용법 및 용량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95536" y="2348880"/>
            <a:ext cx="3096344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3491880" y="2564904"/>
            <a:ext cx="36004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95936" y="1268760"/>
            <a:ext cx="5004048" cy="350865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0070C0"/>
                </a:solidFill>
              </a:rPr>
              <a:t>□ 용법 및 용량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가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소독대상물에 대하여 철저히 </a:t>
            </a:r>
            <a:r>
              <a:rPr lang="ko-KR" altLang="en-US" sz="1100" b="1" dirty="0" smtClean="0"/>
              <a:t>세척한 후 </a:t>
            </a:r>
            <a:r>
              <a:rPr lang="ko-KR" altLang="en-US" sz="1100" b="1" dirty="0" smtClean="0"/>
              <a:t>다음과 같이 소독을 실시한다</a:t>
            </a:r>
            <a:r>
              <a:rPr lang="en-US" altLang="ko-KR" sz="1100" b="1" dirty="0" smtClean="0"/>
              <a:t>.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나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축사 내</a:t>
            </a:r>
            <a:r>
              <a:rPr lang="en-US" altLang="ko-KR" sz="1100" b="1" dirty="0" smtClean="0"/>
              <a:t>,</a:t>
            </a:r>
            <a:r>
              <a:rPr lang="ko-KR" altLang="en-US" sz="1100" b="1" dirty="0" smtClean="0"/>
              <a:t>외부 소독</a:t>
            </a:r>
            <a:r>
              <a:rPr lang="en-US" altLang="ko-KR" sz="1100" b="1" dirty="0" smtClean="0"/>
              <a:t>: m</a:t>
            </a:r>
            <a:r>
              <a:rPr lang="en-US" altLang="ko-KR" sz="1100" b="1" baseline="30000" dirty="0" smtClean="0"/>
              <a:t>2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당 희석액 </a:t>
            </a:r>
            <a:r>
              <a:rPr lang="en-US" altLang="ko-KR" sz="1100" b="1" dirty="0" smtClean="0"/>
              <a:t>200~300ml </a:t>
            </a:r>
            <a:r>
              <a:rPr lang="ko-KR" altLang="en-US" sz="1100" b="1" dirty="0" smtClean="0"/>
              <a:t>를 모든 표면이 충분히 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    적셔지도록 분무한다</a:t>
            </a:r>
            <a:r>
              <a:rPr lang="en-US" altLang="ko-KR" sz="1100" b="1" dirty="0" smtClean="0"/>
              <a:t>.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다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축사기구의 세척 및 소독</a:t>
            </a:r>
            <a:r>
              <a:rPr lang="en-US" altLang="ko-KR" sz="1100" b="1" dirty="0" smtClean="0"/>
              <a:t>: </a:t>
            </a:r>
            <a:r>
              <a:rPr lang="ko-KR" altLang="en-US" sz="1100" b="1" dirty="0" smtClean="0"/>
              <a:t>분무대상 기구가 </a:t>
            </a:r>
            <a:r>
              <a:rPr lang="ko-KR" altLang="en-US" sz="1100" b="1" dirty="0" err="1" smtClean="0"/>
              <a:t>흠벅</a:t>
            </a:r>
            <a:r>
              <a:rPr lang="ko-KR" altLang="en-US" sz="1100" b="1" dirty="0" smtClean="0"/>
              <a:t> 젖도록 분무한다</a:t>
            </a:r>
            <a:r>
              <a:rPr lang="en-US" altLang="ko-KR" sz="1100" b="1" dirty="0" smtClean="0"/>
              <a:t>.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라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축사공간 소독</a:t>
            </a:r>
            <a:r>
              <a:rPr lang="en-US" altLang="ko-KR" sz="1100" b="1" dirty="0" smtClean="0"/>
              <a:t>: 100m</a:t>
            </a:r>
            <a:r>
              <a:rPr lang="en-US" altLang="ko-KR" sz="1100" b="1" baseline="30000" dirty="0" smtClean="0"/>
              <a:t>3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당 희석액 </a:t>
            </a:r>
            <a:r>
              <a:rPr lang="en-US" altLang="ko-KR" sz="1100" b="1" dirty="0" smtClean="0"/>
              <a:t>1</a:t>
            </a:r>
            <a:r>
              <a:rPr lang="ko-KR" altLang="en-US" sz="1100" b="1" dirty="0" smtClean="0"/>
              <a:t>리터를 분무기로 축사공간에 고루 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/>
              <a:t>    </a:t>
            </a:r>
            <a:r>
              <a:rPr lang="ko-KR" altLang="en-US" sz="1100" b="1" dirty="0" smtClean="0"/>
              <a:t>저압 연무 분무 한다</a:t>
            </a:r>
            <a:r>
              <a:rPr lang="en-US" altLang="ko-KR" sz="1100" b="1" dirty="0" smtClean="0"/>
              <a:t>.</a:t>
            </a:r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마</a:t>
            </a:r>
            <a:r>
              <a:rPr lang="en-US" altLang="ko-KR" sz="1100" b="1" dirty="0" smtClean="0"/>
              <a:t>. </a:t>
            </a:r>
            <a:r>
              <a:rPr lang="ko-KR" altLang="en-US" sz="1100" b="1" dirty="0" smtClean="0"/>
              <a:t>희석방법</a:t>
            </a:r>
            <a:endParaRPr lang="en-US" altLang="ko-KR" sz="1100" b="1" dirty="0" smtClean="0"/>
          </a:p>
          <a:p>
            <a:pPr algn="just">
              <a:lnSpc>
                <a:spcPct val="200000"/>
              </a:lnSpc>
            </a:pPr>
            <a:r>
              <a:rPr lang="ko-KR" altLang="en-US" sz="1100" b="1" dirty="0" smtClean="0"/>
              <a:t>예시</a:t>
            </a:r>
            <a:r>
              <a:rPr lang="en-US" altLang="ko-KR" sz="1100" b="1" dirty="0" smtClean="0"/>
              <a:t>)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소독제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 1kg 1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봉지를 물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100L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와 섞으면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100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배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물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200L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와 섞으면</a:t>
            </a:r>
            <a:endParaRPr lang="en-US" altLang="ko-KR" sz="1100" b="1" u="sng" dirty="0" smtClean="0">
              <a:solidFill>
                <a:srgbClr val="FF000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1100" b="1" dirty="0" smtClean="0">
                <a:solidFill>
                  <a:srgbClr val="FF0000"/>
                </a:solidFill>
              </a:rPr>
              <a:t>     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 200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배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물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300L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와 섞으면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300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배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물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1,000L 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와 섞으면 </a:t>
            </a:r>
            <a:r>
              <a:rPr lang="en-US" altLang="ko-KR" sz="1100" b="1" u="sng" dirty="0" smtClean="0">
                <a:solidFill>
                  <a:srgbClr val="FF0000"/>
                </a:solidFill>
              </a:rPr>
              <a:t>1,000</a:t>
            </a:r>
            <a:r>
              <a:rPr lang="ko-KR" altLang="en-US" sz="1100" b="1" u="sng" dirty="0" smtClean="0">
                <a:solidFill>
                  <a:srgbClr val="FF0000"/>
                </a:solidFill>
              </a:rPr>
              <a:t>배 희석됨</a:t>
            </a:r>
            <a:endParaRPr lang="en-US" altLang="ko-KR" sz="1100" b="1" u="sng" dirty="0" smtClean="0">
              <a:solidFill>
                <a:srgbClr val="FF0000"/>
              </a:solidFill>
            </a:endParaRPr>
          </a:p>
        </p:txBody>
      </p:sp>
      <p:sp>
        <p:nvSpPr>
          <p:cNvPr id="7" name="대각선 방향의 모서리가 둥근 사각형 6"/>
          <p:cNvSpPr/>
          <p:nvPr/>
        </p:nvSpPr>
        <p:spPr>
          <a:xfrm>
            <a:off x="3995936" y="5085184"/>
            <a:ext cx="4968552" cy="648072"/>
          </a:xfrm>
          <a:prstGeom prst="round2Diag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139952" y="515719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/>
              <a:t>용법 및 희석방법 </a:t>
            </a:r>
            <a:r>
              <a:rPr lang="ko-KR" altLang="en-US" sz="2800" b="1" dirty="0" smtClean="0"/>
              <a:t>확인</a:t>
            </a:r>
            <a:r>
              <a:rPr lang="en-US" altLang="ko-KR" sz="2800" b="1" dirty="0" smtClean="0"/>
              <a:t>!</a:t>
            </a:r>
            <a:endParaRPr lang="ko-KR" altLang="en-US" sz="2800" b="1" dirty="0" smtClean="0"/>
          </a:p>
        </p:txBody>
      </p:sp>
      <p:grpSp>
        <p:nvGrpSpPr>
          <p:cNvPr id="12" name="그룹 11"/>
          <p:cNvGrpSpPr/>
          <p:nvPr/>
        </p:nvGrpSpPr>
        <p:grpSpPr>
          <a:xfrm>
            <a:off x="107504" y="908720"/>
            <a:ext cx="3716130" cy="5256586"/>
            <a:chOff x="107504" y="908720"/>
            <a:chExt cx="3716130" cy="5256586"/>
          </a:xfrm>
        </p:grpSpPr>
        <p:grpSp>
          <p:nvGrpSpPr>
            <p:cNvPr id="10" name="그룹 9"/>
            <p:cNvGrpSpPr/>
            <p:nvPr/>
          </p:nvGrpSpPr>
          <p:grpSpPr>
            <a:xfrm>
              <a:off x="107504" y="908720"/>
              <a:ext cx="3716130" cy="5256586"/>
              <a:chOff x="107504" y="908720"/>
              <a:chExt cx="3716130" cy="5256586"/>
            </a:xfrm>
          </p:grpSpPr>
          <p:pic>
            <p:nvPicPr>
              <p:cNvPr id="3" name="Picture 5" descr="C:\Users\USER\Desktop\Invalid Subject\Invalid Subject.zipasdasd\20160119_105237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6987" r="13446"/>
              <a:stretch>
                <a:fillRect/>
              </a:stretch>
            </p:blipFill>
            <p:spPr bwMode="auto">
              <a:xfrm rot="5400000">
                <a:off x="-662724" y="1678948"/>
                <a:ext cx="5256586" cy="371613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9" name="직사각형 8"/>
              <p:cNvSpPr/>
              <p:nvPr/>
            </p:nvSpPr>
            <p:spPr>
              <a:xfrm>
                <a:off x="1331640" y="1412776"/>
                <a:ext cx="1224136" cy="388615"/>
              </a:xfrm>
              <a:prstGeom prst="rect">
                <a:avLst/>
              </a:prstGeom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395536" y="5733256"/>
              <a:ext cx="1224136" cy="288032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용법 및 용량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95536" y="2780928"/>
            <a:ext cx="3240360" cy="1584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3635896" y="3933056"/>
            <a:ext cx="36004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95936" y="1340768"/>
            <a:ext cx="5004048" cy="378565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1200" b="1" dirty="0" smtClean="0">
                <a:solidFill>
                  <a:srgbClr val="0070C0"/>
                </a:solidFill>
              </a:rPr>
              <a:t>□ 용법 및 용량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just">
              <a:lnSpc>
                <a:spcPct val="200000"/>
              </a:lnSpc>
            </a:pPr>
            <a:endParaRPr lang="en-US" altLang="ko-KR" sz="1200" b="1" dirty="0" smtClean="0">
              <a:solidFill>
                <a:srgbClr val="0070C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대각선 방향의 모서리가 둥근 사각형 14"/>
          <p:cNvSpPr/>
          <p:nvPr/>
        </p:nvSpPr>
        <p:spPr>
          <a:xfrm>
            <a:off x="3995936" y="5301208"/>
            <a:ext cx="5040560" cy="648072"/>
          </a:xfrm>
          <a:prstGeom prst="round2Diag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139952" y="5373216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 smtClean="0"/>
              <a:t>대상별</a:t>
            </a:r>
            <a:r>
              <a:rPr lang="ko-KR" altLang="en-US" sz="2800" b="1" dirty="0" smtClean="0"/>
              <a:t> 적정 </a:t>
            </a:r>
            <a:r>
              <a:rPr lang="ko-KR" altLang="en-US" sz="2800" b="1" dirty="0" smtClean="0"/>
              <a:t>희석배수 확인</a:t>
            </a:r>
            <a:r>
              <a:rPr lang="en-US" altLang="ko-KR" sz="2800" b="1" dirty="0" smtClean="0"/>
              <a:t>!</a:t>
            </a:r>
            <a:endParaRPr lang="ko-KR" altLang="en-US" sz="2800" b="1" dirty="0" smtClean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 l="27189" t="44937" r="25943" b="15743"/>
          <a:stretch>
            <a:fillRect/>
          </a:stretch>
        </p:blipFill>
        <p:spPr bwMode="auto">
          <a:xfrm>
            <a:off x="4067944" y="1772816"/>
            <a:ext cx="4896544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5580112" y="1988840"/>
            <a:ext cx="576064" cy="2808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79512" y="6093296"/>
            <a:ext cx="8856984" cy="40011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1000" b="1" dirty="0" smtClean="0"/>
              <a:t>    라벨 설명서에 따르면 유기물의 정도에 따른 소독대상은 물 </a:t>
            </a:r>
            <a:r>
              <a:rPr lang="en-US" altLang="ko-KR" sz="1000" b="1" dirty="0" smtClean="0"/>
              <a:t>2</a:t>
            </a:r>
            <a:r>
              <a:rPr lang="ko-KR" altLang="en-US" sz="1000" b="1" dirty="0" smtClean="0"/>
              <a:t>톤에 </a:t>
            </a:r>
            <a:r>
              <a:rPr lang="en-US" altLang="ko-KR" sz="1000" b="1" dirty="0" smtClean="0"/>
              <a:t>1KG </a:t>
            </a:r>
            <a:r>
              <a:rPr lang="ko-KR" altLang="en-US" sz="1000" b="1" dirty="0" err="1" smtClean="0"/>
              <a:t>한봉지를</a:t>
            </a:r>
            <a:r>
              <a:rPr lang="ko-KR" altLang="en-US" sz="1000" b="1" dirty="0" smtClean="0"/>
              <a:t> 희석하면 </a:t>
            </a:r>
            <a:r>
              <a:rPr lang="en-US" altLang="ko-KR" sz="1000" b="1" dirty="0" smtClean="0"/>
              <a:t>1/2000, </a:t>
            </a:r>
            <a:r>
              <a:rPr lang="ko-KR" altLang="en-US" sz="1000" b="1" dirty="0" smtClean="0"/>
              <a:t>몰 </a:t>
            </a:r>
            <a:r>
              <a:rPr lang="en-US" altLang="ko-KR" sz="1000" b="1" dirty="0" smtClean="0"/>
              <a:t>200</a:t>
            </a:r>
            <a:r>
              <a:rPr lang="ko-KR" altLang="en-US" sz="1000" b="1" dirty="0" smtClean="0"/>
              <a:t>리터에 </a:t>
            </a:r>
            <a:r>
              <a:rPr lang="en-US" altLang="ko-KR" sz="1000" b="1" dirty="0" smtClean="0"/>
              <a:t>1KG </a:t>
            </a:r>
            <a:r>
              <a:rPr lang="ko-KR" altLang="en-US" sz="1000" b="1" dirty="0" err="1" smtClean="0"/>
              <a:t>한봉지를</a:t>
            </a:r>
            <a:r>
              <a:rPr lang="ko-KR" altLang="en-US" sz="1000" b="1" dirty="0" smtClean="0"/>
              <a:t> 희석하면 </a:t>
            </a:r>
            <a:r>
              <a:rPr lang="en-US" altLang="ko-KR" sz="1000" b="1" dirty="0" smtClean="0"/>
              <a:t>1/200</a:t>
            </a:r>
            <a:endParaRPr lang="en-US" altLang="ko-KR" sz="1200" b="1" dirty="0" smtClean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6237312"/>
            <a:ext cx="237744" cy="246888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107504" y="908720"/>
            <a:ext cx="3716130" cy="5256586"/>
            <a:chOff x="107504" y="908720"/>
            <a:chExt cx="3716130" cy="5256586"/>
          </a:xfrm>
        </p:grpSpPr>
        <p:pic>
          <p:nvPicPr>
            <p:cNvPr id="3" name="Picture 5" descr="C:\Users\USER\Desktop\Invalid Subject\Invalid Subject.zipasdasd\20160119_105237.jpg"/>
            <p:cNvPicPr>
              <a:picLocks noChangeAspect="1" noChangeArrowheads="1"/>
            </p:cNvPicPr>
            <p:nvPr/>
          </p:nvPicPr>
          <p:blipFill>
            <a:blip r:embed="rId4" cstate="print"/>
            <a:srcRect l="6987" r="13446"/>
            <a:stretch>
              <a:fillRect/>
            </a:stretch>
          </p:blipFill>
          <p:spPr bwMode="auto">
            <a:xfrm rot="5400000">
              <a:off x="-662724" y="1678948"/>
              <a:ext cx="5256586" cy="37161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직사각형 18"/>
            <p:cNvSpPr/>
            <p:nvPr/>
          </p:nvSpPr>
          <p:spPr>
            <a:xfrm>
              <a:off x="1331640" y="1412776"/>
              <a:ext cx="1224136" cy="388615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23528" y="5733256"/>
              <a:ext cx="1224136" cy="388615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4067944" y="3717032"/>
            <a:ext cx="1512168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4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8830</TotalTime>
  <Words>364</Words>
  <Application>Microsoft Office PowerPoint</Application>
  <PresentationFormat>화면 슬라이드 쇼(4:3)</PresentationFormat>
  <Paragraphs>52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소독제 표시사항 확인방법</vt:lpstr>
      <vt:lpstr>원료 약품 및 분량 </vt:lpstr>
      <vt:lpstr>효능 및 효과</vt:lpstr>
      <vt:lpstr>용법 및 용량</vt:lpstr>
      <vt:lpstr>용법 및 용량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차단방역 및 AI 방역추진 현황</dc:title>
  <dc:creator>윈7</dc:creator>
  <cp:lastModifiedBy>USER</cp:lastModifiedBy>
  <cp:revision>893</cp:revision>
  <dcterms:created xsi:type="dcterms:W3CDTF">2015-06-07T03:15:07Z</dcterms:created>
  <dcterms:modified xsi:type="dcterms:W3CDTF">2016-03-03T06:57:40Z</dcterms:modified>
</cp:coreProperties>
</file>