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>
        <p:scale>
          <a:sx n="100" d="100"/>
          <a:sy n="100" d="100"/>
        </p:scale>
        <p:origin x="816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8E26-B74F-4387-BBDB-55DCD8C47F50}" type="datetimeFigureOut">
              <a:rPr lang="ko-KR" altLang="en-US" smtClean="0"/>
              <a:t>2021-10-21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59B6-DA7E-409D-A804-A26CD52E9C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6749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8E26-B74F-4387-BBDB-55DCD8C47F50}" type="datetimeFigureOut">
              <a:rPr lang="ko-KR" altLang="en-US" smtClean="0"/>
              <a:t>2021-10-21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59B6-DA7E-409D-A804-A26CD52E9C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212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8E26-B74F-4387-BBDB-55DCD8C47F50}" type="datetimeFigureOut">
              <a:rPr lang="ko-KR" altLang="en-US" smtClean="0"/>
              <a:t>2021-10-21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59B6-DA7E-409D-A804-A26CD52E9C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7756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8E26-B74F-4387-BBDB-55DCD8C47F50}" type="datetimeFigureOut">
              <a:rPr lang="ko-KR" altLang="en-US" smtClean="0"/>
              <a:t>2021-10-21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59B6-DA7E-409D-A804-A26CD52E9C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1067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8E26-B74F-4387-BBDB-55DCD8C47F50}" type="datetimeFigureOut">
              <a:rPr lang="ko-KR" altLang="en-US" smtClean="0"/>
              <a:t>2021-10-21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59B6-DA7E-409D-A804-A26CD52E9C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4044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8E26-B74F-4387-BBDB-55DCD8C47F50}" type="datetimeFigureOut">
              <a:rPr lang="ko-KR" altLang="en-US" smtClean="0"/>
              <a:t>2021-10-21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59B6-DA7E-409D-A804-A26CD52E9C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330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8E26-B74F-4387-BBDB-55DCD8C47F50}" type="datetimeFigureOut">
              <a:rPr lang="ko-KR" altLang="en-US" smtClean="0"/>
              <a:t>2021-10-21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59B6-DA7E-409D-A804-A26CD52E9C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0391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8E26-B74F-4387-BBDB-55DCD8C47F50}" type="datetimeFigureOut">
              <a:rPr lang="ko-KR" altLang="en-US" smtClean="0"/>
              <a:t>2021-10-21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59B6-DA7E-409D-A804-A26CD52E9C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9383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8E26-B74F-4387-BBDB-55DCD8C47F50}" type="datetimeFigureOut">
              <a:rPr lang="ko-KR" altLang="en-US" smtClean="0"/>
              <a:t>2021-10-21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59B6-DA7E-409D-A804-A26CD52E9C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5666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8E26-B74F-4387-BBDB-55DCD8C47F50}" type="datetimeFigureOut">
              <a:rPr lang="ko-KR" altLang="en-US" smtClean="0"/>
              <a:t>2021-10-21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59B6-DA7E-409D-A804-A26CD52E9C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584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8E26-B74F-4387-BBDB-55DCD8C47F50}" type="datetimeFigureOut">
              <a:rPr lang="ko-KR" altLang="en-US" smtClean="0"/>
              <a:t>2021-10-21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59B6-DA7E-409D-A804-A26CD52E9C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4785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2F8E26-B74F-4387-BBDB-55DCD8C47F50}" type="datetimeFigureOut">
              <a:rPr lang="ko-KR" altLang="en-US" smtClean="0"/>
              <a:t>2021-10-21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5A59B6-DA7E-409D-A804-A26CD52E9C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9615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표 11"/>
          <p:cNvGraphicFramePr>
            <a:graphicFrameLocks noGrp="1"/>
          </p:cNvGraphicFramePr>
          <p:nvPr>
            <p:extLst/>
          </p:nvPr>
        </p:nvGraphicFramePr>
        <p:xfrm>
          <a:off x="6811084" y="1796121"/>
          <a:ext cx="3171826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957">
                  <a:extLst>
                    <a:ext uri="{9D8B030D-6E8A-4147-A177-3AD203B41FA5}">
                      <a16:colId xmlns:a16="http://schemas.microsoft.com/office/drawing/2014/main" val="2910610508"/>
                    </a:ext>
                  </a:extLst>
                </a:gridCol>
                <a:gridCol w="985466">
                  <a:extLst>
                    <a:ext uri="{9D8B030D-6E8A-4147-A177-3AD203B41FA5}">
                      <a16:colId xmlns:a16="http://schemas.microsoft.com/office/drawing/2014/main" val="1532293091"/>
                    </a:ext>
                  </a:extLst>
                </a:gridCol>
                <a:gridCol w="687534">
                  <a:extLst>
                    <a:ext uri="{9D8B030D-6E8A-4147-A177-3AD203B41FA5}">
                      <a16:colId xmlns:a16="http://schemas.microsoft.com/office/drawing/2014/main" val="367254638"/>
                    </a:ext>
                  </a:extLst>
                </a:gridCol>
                <a:gridCol w="705869">
                  <a:extLst>
                    <a:ext uri="{9D8B030D-6E8A-4147-A177-3AD203B41FA5}">
                      <a16:colId xmlns:a16="http://schemas.microsoft.com/office/drawing/2014/main" val="4463059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err="1" smtClean="0">
                          <a:solidFill>
                            <a:schemeClr val="tx1"/>
                          </a:solidFill>
                        </a:rPr>
                        <a:t>부재종결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</a:rPr>
                        <a:t>거부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</a:rPr>
                        <a:t>전폐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</a:rPr>
                        <a:t>자가용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3684242"/>
                  </a:ext>
                </a:extLst>
              </a:tr>
              <a:tr h="213788"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부재인 경우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just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재점검 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회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주거용 외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설비로 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점검거부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·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방해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·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기피한 경우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전기사용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계약이 해지된 경우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전기사업용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및 일반용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전기설비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이외 경우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003407"/>
                  </a:ext>
                </a:extLst>
              </a:tr>
            </a:tbl>
          </a:graphicData>
        </a:graphic>
      </p:graphicFrame>
      <p:cxnSp>
        <p:nvCxnSpPr>
          <p:cNvPr id="23" name="직선 화살표 연결선 22"/>
          <p:cNvCxnSpPr/>
          <p:nvPr/>
        </p:nvCxnSpPr>
        <p:spPr>
          <a:xfrm>
            <a:off x="7019128" y="2622074"/>
            <a:ext cx="0" cy="48783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표 9"/>
          <p:cNvGraphicFramePr>
            <a:graphicFrameLocks noGrp="1"/>
          </p:cNvGraphicFramePr>
          <p:nvPr>
            <p:extLst/>
          </p:nvPr>
        </p:nvGraphicFramePr>
        <p:xfrm>
          <a:off x="6850377" y="29013"/>
          <a:ext cx="2131698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1698">
                  <a:extLst>
                    <a:ext uri="{9D8B030D-6E8A-4147-A177-3AD203B41FA5}">
                      <a16:colId xmlns:a16="http://schemas.microsoft.com/office/drawing/2014/main" val="291061050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</a:rPr>
                        <a:t>사전예고</a:t>
                      </a: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</a:rPr>
                        <a:t>공문</a:t>
                      </a: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</a:rPr>
                        <a:t>소식지 등</a:t>
                      </a: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36842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행정기관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지역소식지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유선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방송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홈페이지 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E-mail/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전자고지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등</a:t>
                      </a:r>
                      <a:endParaRPr lang="en-US" altLang="ko-KR" sz="8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활용 </a:t>
                      </a:r>
                      <a:r>
                        <a:rPr lang="ko-KR" altLang="en-US" sz="800" b="0" baseline="0" dirty="0" err="1" smtClean="0">
                          <a:solidFill>
                            <a:schemeClr val="tx1"/>
                          </a:solidFill>
                        </a:rPr>
                        <a:t>사전안내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0034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err="1" smtClean="0">
                          <a:solidFill>
                            <a:schemeClr val="tx1"/>
                          </a:solidFill>
                        </a:rPr>
                        <a:t>점검안내</a:t>
                      </a: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</a:rPr>
                        <a:t>(Post-it) </a:t>
                      </a: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</a:rPr>
                        <a:t>또는 전자고지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30607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방문일자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점검자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연락처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점검신청 방법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점검사항 등 안내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4941133"/>
                  </a:ext>
                </a:extLst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>
            <p:extLst/>
          </p:nvPr>
        </p:nvGraphicFramePr>
        <p:xfrm>
          <a:off x="1704975" y="-232466"/>
          <a:ext cx="1714198" cy="1158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14198">
                  <a:extLst>
                    <a:ext uri="{9D8B030D-6E8A-4147-A177-3AD203B41FA5}">
                      <a16:colId xmlns:a16="http://schemas.microsoft.com/office/drawing/2014/main" val="2910610508"/>
                    </a:ext>
                  </a:extLst>
                </a:gridCol>
              </a:tblGrid>
              <a:tr h="1686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spc="-150" dirty="0" smtClean="0"/>
                        <a:t>간이시설개선활동 및 </a:t>
                      </a:r>
                      <a:r>
                        <a:rPr lang="ko-KR" altLang="en-US" sz="1000" b="1" spc="-150" dirty="0" err="1" smtClean="0"/>
                        <a:t>계몽활동</a:t>
                      </a:r>
                      <a:endParaRPr lang="ko-KR" altLang="en-US" sz="1000" b="1" spc="-1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3684242"/>
                  </a:ext>
                </a:extLst>
              </a:tr>
              <a:tr h="1985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/>
                        <a:t>절연보강</a:t>
                      </a:r>
                      <a:r>
                        <a:rPr lang="en-US" altLang="ko-KR" sz="800" dirty="0" smtClean="0"/>
                        <a:t>/</a:t>
                      </a:r>
                      <a:r>
                        <a:rPr lang="ko-KR" altLang="en-US" sz="800" dirty="0" err="1" smtClean="0"/>
                        <a:t>부점</a:t>
                      </a:r>
                      <a:r>
                        <a:rPr lang="ko-KR" altLang="en-US" sz="800" dirty="0" smtClean="0"/>
                        <a:t> 등 간이시설개선활동 및 전기안전계몽활동 실시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03407"/>
                  </a:ext>
                </a:extLst>
              </a:tr>
              <a:tr h="1985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/>
                        <a:t>시설개선활동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3060727"/>
                  </a:ext>
                </a:extLst>
              </a:tr>
              <a:tr h="1985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/>
                        <a:t>개</a:t>
                      </a:r>
                      <a:r>
                        <a:rPr lang="en-US" altLang="ko-KR" sz="800" dirty="0" smtClean="0"/>
                        <a:t>·</a:t>
                      </a:r>
                      <a:r>
                        <a:rPr lang="ko-KR" altLang="en-US" sz="800" dirty="0" smtClean="0"/>
                        <a:t>보수능력부족</a:t>
                      </a:r>
                      <a:r>
                        <a:rPr lang="ko-KR" altLang="en-US" sz="800" baseline="0" dirty="0" smtClean="0"/>
                        <a:t> 및</a:t>
                      </a:r>
                      <a:r>
                        <a:rPr lang="ko-KR" altLang="en-US" sz="800" dirty="0" smtClean="0"/>
                        <a:t> </a:t>
                      </a:r>
                      <a:r>
                        <a:rPr lang="ko-KR" altLang="en-US" sz="800" dirty="0" err="1" smtClean="0"/>
                        <a:t>노후연한이</a:t>
                      </a:r>
                      <a:r>
                        <a:rPr lang="ko-KR" altLang="en-US" sz="800" dirty="0" smtClean="0"/>
                        <a:t> 지난 고객 시설개선 지원활동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941133"/>
                  </a:ext>
                </a:extLst>
              </a:tr>
            </a:tbl>
          </a:graphicData>
        </a:graphic>
      </p:graphicFrame>
      <p:graphicFrame>
        <p:nvGraphicFramePr>
          <p:cNvPr id="14" name="표 13"/>
          <p:cNvGraphicFramePr>
            <a:graphicFrameLocks noGrp="1"/>
          </p:cNvGraphicFramePr>
          <p:nvPr>
            <p:extLst/>
          </p:nvPr>
        </p:nvGraphicFramePr>
        <p:xfrm>
          <a:off x="6826063" y="4266836"/>
          <a:ext cx="2136775" cy="7263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6775">
                  <a:extLst>
                    <a:ext uri="{9D8B030D-6E8A-4147-A177-3AD203B41FA5}">
                      <a16:colId xmlns:a16="http://schemas.microsoft.com/office/drawing/2014/main" val="604825145"/>
                    </a:ext>
                  </a:extLst>
                </a:gridCol>
              </a:tblGrid>
              <a:tr h="2193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spc="-150" dirty="0" smtClean="0">
                          <a:solidFill>
                            <a:schemeClr val="tx1"/>
                          </a:solidFill>
                        </a:rPr>
                        <a:t>개선명령발부</a:t>
                      </a:r>
                      <a:r>
                        <a:rPr lang="en-US" altLang="ko-KR" sz="1000" b="1" spc="-15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000" b="1" spc="-150" dirty="0" smtClean="0">
                          <a:solidFill>
                            <a:schemeClr val="tx1"/>
                          </a:solidFill>
                        </a:rPr>
                        <a:t>전기안전공사</a:t>
                      </a:r>
                      <a:r>
                        <a:rPr lang="en-US" altLang="ko-KR" sz="900" b="1" spc="-15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1" spc="-1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8344147"/>
                  </a:ext>
                </a:extLst>
              </a:tr>
              <a:tr h="4825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부적합항목이 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개 이상인 경우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직접개선명령 후 그 결과를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행정청으로 통보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4130281"/>
                  </a:ext>
                </a:extLst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/>
          </p:nvPr>
        </p:nvGraphicFramePr>
        <p:xfrm>
          <a:off x="2369166" y="2745216"/>
          <a:ext cx="1408731" cy="4638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8731">
                  <a:extLst>
                    <a:ext uri="{9D8B030D-6E8A-4147-A177-3AD203B41FA5}">
                      <a16:colId xmlns:a16="http://schemas.microsoft.com/office/drawing/2014/main" val="2837842305"/>
                    </a:ext>
                  </a:extLst>
                </a:gridCol>
              </a:tblGrid>
              <a:tr h="2504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</a:rPr>
                        <a:t>누설전류측정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23929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/>
                        <a:t>부재종결</a:t>
                      </a:r>
                      <a:r>
                        <a:rPr lang="ko-KR" altLang="en-US" sz="800" dirty="0" smtClean="0"/>
                        <a:t> 대상 측정</a:t>
                      </a:r>
                      <a:endParaRPr lang="ko-KR" altLang="en-US" sz="8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74067"/>
                  </a:ext>
                </a:extLst>
              </a:tr>
            </a:tbl>
          </a:graphicData>
        </a:graphic>
      </p:graphicFrame>
      <p:graphicFrame>
        <p:nvGraphicFramePr>
          <p:cNvPr id="17" name="표 16"/>
          <p:cNvGraphicFramePr>
            <a:graphicFrameLocks noGrp="1"/>
          </p:cNvGraphicFramePr>
          <p:nvPr>
            <p:extLst/>
          </p:nvPr>
        </p:nvGraphicFramePr>
        <p:xfrm>
          <a:off x="2312376" y="3763370"/>
          <a:ext cx="1523352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1676">
                  <a:extLst>
                    <a:ext uri="{9D8B030D-6E8A-4147-A177-3AD203B41FA5}">
                      <a16:colId xmlns:a16="http://schemas.microsoft.com/office/drawing/2014/main" val="3315149899"/>
                    </a:ext>
                  </a:extLst>
                </a:gridCol>
                <a:gridCol w="761676">
                  <a:extLst>
                    <a:ext uri="{9D8B030D-6E8A-4147-A177-3AD203B41FA5}">
                      <a16:colId xmlns:a16="http://schemas.microsoft.com/office/drawing/2014/main" val="385056778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err="1" smtClean="0">
                          <a:solidFill>
                            <a:schemeClr val="tx1"/>
                          </a:solidFill>
                        </a:rPr>
                        <a:t>누설적합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spc="-150" dirty="0" err="1" smtClean="0">
                          <a:solidFill>
                            <a:schemeClr val="tx1"/>
                          </a:solidFill>
                        </a:rPr>
                        <a:t>누설부적합</a:t>
                      </a:r>
                      <a:endParaRPr lang="ko-KR" altLang="en-US" sz="1000" b="1" spc="-1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93127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spc="-150" dirty="0" smtClean="0">
                          <a:solidFill>
                            <a:schemeClr val="tx1"/>
                          </a:solidFill>
                        </a:rPr>
                        <a:t>누설전류</a:t>
                      </a:r>
                      <a:endParaRPr lang="en-US" altLang="ko-KR" sz="800" b="0" spc="-15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800" b="0" spc="-150" dirty="0" smtClean="0">
                          <a:solidFill>
                            <a:schemeClr val="tx1"/>
                          </a:solidFill>
                        </a:rPr>
                        <a:t>1mA</a:t>
                      </a:r>
                      <a:r>
                        <a:rPr lang="ko-KR" altLang="en-US" sz="800" b="0" spc="-150" dirty="0" smtClean="0">
                          <a:solidFill>
                            <a:schemeClr val="tx1"/>
                          </a:solidFill>
                        </a:rPr>
                        <a:t>이하 </a:t>
                      </a:r>
                      <a:endParaRPr lang="ko-KR" altLang="en-US" sz="800" b="0" spc="-1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spc="-150" dirty="0" smtClean="0">
                          <a:solidFill>
                            <a:schemeClr val="tx1"/>
                          </a:solidFill>
                        </a:rPr>
                        <a:t>누설전류</a:t>
                      </a:r>
                      <a:endParaRPr lang="en-US" altLang="ko-KR" sz="800" b="0" spc="-15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800" b="0" spc="-150" dirty="0" smtClean="0">
                          <a:solidFill>
                            <a:schemeClr val="tx1"/>
                          </a:solidFill>
                        </a:rPr>
                        <a:t>1mA</a:t>
                      </a:r>
                      <a:r>
                        <a:rPr lang="ko-KR" altLang="en-US" sz="800" b="0" spc="-150" dirty="0" smtClean="0">
                          <a:solidFill>
                            <a:schemeClr val="tx1"/>
                          </a:solidFill>
                        </a:rPr>
                        <a:t>초과</a:t>
                      </a:r>
                      <a:endParaRPr lang="ko-KR" altLang="en-US" sz="800" b="0" spc="-1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2809691"/>
                  </a:ext>
                </a:extLst>
              </a:tr>
            </a:tbl>
          </a:graphicData>
        </a:graphic>
      </p:graphicFrame>
      <p:graphicFrame>
        <p:nvGraphicFramePr>
          <p:cNvPr id="18" name="표 17"/>
          <p:cNvGraphicFramePr>
            <a:graphicFrameLocks noGrp="1"/>
          </p:cNvGraphicFramePr>
          <p:nvPr>
            <p:extLst/>
          </p:nvPr>
        </p:nvGraphicFramePr>
        <p:xfrm>
          <a:off x="1230314" y="6518275"/>
          <a:ext cx="1711322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1322">
                  <a:extLst>
                    <a:ext uri="{9D8B030D-6E8A-4147-A177-3AD203B41FA5}">
                      <a16:colId xmlns:a16="http://schemas.microsoft.com/office/drawing/2014/main" val="28378423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err="1" smtClean="0">
                          <a:solidFill>
                            <a:schemeClr val="tx1"/>
                          </a:solidFill>
                        </a:rPr>
                        <a:t>점검필증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23929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점검필증을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분전함에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부착함으로써 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점검통지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갈음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74067"/>
                  </a:ext>
                </a:extLst>
              </a:tr>
            </a:tbl>
          </a:graphicData>
        </a:graphic>
      </p:graphicFrame>
      <p:cxnSp>
        <p:nvCxnSpPr>
          <p:cNvPr id="20" name="직선 연결선 19"/>
          <p:cNvCxnSpPr/>
          <p:nvPr/>
        </p:nvCxnSpPr>
        <p:spPr>
          <a:xfrm>
            <a:off x="4986650" y="110964"/>
            <a:ext cx="18205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>
            <a:off x="5940621" y="428334"/>
            <a:ext cx="66612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>
            <a:off x="3419173" y="528382"/>
            <a:ext cx="16639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/>
          <p:nvPr/>
        </p:nvCxnSpPr>
        <p:spPr>
          <a:xfrm>
            <a:off x="3585567" y="-71693"/>
            <a:ext cx="0" cy="6000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화살표 연결선 28"/>
          <p:cNvCxnSpPr/>
          <p:nvPr/>
        </p:nvCxnSpPr>
        <p:spPr>
          <a:xfrm>
            <a:off x="3585567" y="372317"/>
            <a:ext cx="47037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 flipH="1">
            <a:off x="4230587" y="709936"/>
            <a:ext cx="5061" cy="55643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 31"/>
          <p:cNvCxnSpPr/>
          <p:nvPr/>
        </p:nvCxnSpPr>
        <p:spPr>
          <a:xfrm flipH="1">
            <a:off x="2079011" y="1272717"/>
            <a:ext cx="215157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/>
          <p:cNvCxnSpPr>
            <a:endCxn id="18" idx="0"/>
          </p:cNvCxnSpPr>
          <p:nvPr/>
        </p:nvCxnSpPr>
        <p:spPr>
          <a:xfrm>
            <a:off x="2082493" y="1278820"/>
            <a:ext cx="3482" cy="523945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>
          <a:xfrm flipH="1">
            <a:off x="2085975" y="2299620"/>
            <a:ext cx="21446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/>
          <p:cNvCxnSpPr/>
          <p:nvPr/>
        </p:nvCxnSpPr>
        <p:spPr>
          <a:xfrm flipH="1">
            <a:off x="4989604" y="5545170"/>
            <a:ext cx="182443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5024191" y="-252922"/>
            <a:ext cx="8547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700" dirty="0" smtClean="0"/>
              <a:t>※ </a:t>
            </a:r>
            <a:r>
              <a:rPr lang="ko-KR" altLang="en-US" sz="700" dirty="0" smtClean="0"/>
              <a:t>법제</a:t>
            </a:r>
            <a:r>
              <a:rPr lang="en-US" altLang="ko-KR" sz="700" dirty="0" smtClean="0"/>
              <a:t>12</a:t>
            </a:r>
            <a:r>
              <a:rPr lang="ko-KR" altLang="en-US" sz="700" dirty="0" smtClean="0"/>
              <a:t>조</a:t>
            </a:r>
            <a:r>
              <a:rPr lang="en-US" altLang="ko-KR" sz="700" dirty="0" smtClean="0"/>
              <a:t>/</a:t>
            </a:r>
          </a:p>
          <a:p>
            <a:r>
              <a:rPr lang="ko-KR" altLang="en-US" sz="700" dirty="0" smtClean="0"/>
              <a:t>시행규칙 제</a:t>
            </a:r>
            <a:r>
              <a:rPr lang="en-US" altLang="ko-KR" sz="700" dirty="0" smtClean="0"/>
              <a:t>13</a:t>
            </a:r>
            <a:r>
              <a:rPr lang="ko-KR" altLang="en-US" sz="700" dirty="0" smtClean="0"/>
              <a:t>조</a:t>
            </a:r>
            <a:endParaRPr lang="ko-KR" altLang="en-US" sz="700" dirty="0"/>
          </a:p>
        </p:txBody>
      </p:sp>
      <p:sp>
        <p:nvSpPr>
          <p:cNvPr id="39" name="TextBox 38"/>
          <p:cNvSpPr txBox="1"/>
          <p:nvPr/>
        </p:nvSpPr>
        <p:spPr>
          <a:xfrm>
            <a:off x="4997550" y="707193"/>
            <a:ext cx="8306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700" dirty="0" smtClean="0"/>
              <a:t>※</a:t>
            </a:r>
            <a:r>
              <a:rPr lang="ko-KR" altLang="en-US" sz="700" dirty="0" smtClean="0"/>
              <a:t>부적합통지서</a:t>
            </a:r>
            <a:r>
              <a:rPr lang="en-US" altLang="ko-KR" sz="700" dirty="0" smtClean="0"/>
              <a:t>/</a:t>
            </a:r>
          </a:p>
          <a:p>
            <a:r>
              <a:rPr lang="ko-KR" altLang="en-US" sz="700" dirty="0" err="1" smtClean="0"/>
              <a:t>부적합필증부착</a:t>
            </a:r>
            <a:endParaRPr lang="ko-KR" altLang="en-US" sz="700" dirty="0"/>
          </a:p>
        </p:txBody>
      </p:sp>
      <p:sp>
        <p:nvSpPr>
          <p:cNvPr id="40" name="TextBox 39"/>
          <p:cNvSpPr txBox="1"/>
          <p:nvPr/>
        </p:nvSpPr>
        <p:spPr>
          <a:xfrm>
            <a:off x="4946812" y="1523749"/>
            <a:ext cx="9492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700" dirty="0" smtClean="0"/>
              <a:t>※</a:t>
            </a:r>
            <a:r>
              <a:rPr lang="ko-KR" altLang="en-US" sz="700" dirty="0" smtClean="0"/>
              <a:t>부적합 통지한 후</a:t>
            </a:r>
            <a:endParaRPr lang="en-US" altLang="ko-KR" sz="700" dirty="0" smtClean="0"/>
          </a:p>
          <a:p>
            <a:r>
              <a:rPr lang="en-US" altLang="ko-KR" sz="700" dirty="0" smtClean="0"/>
              <a:t>  </a:t>
            </a:r>
            <a:r>
              <a:rPr lang="en-US" altLang="ko-KR" sz="700" dirty="0"/>
              <a:t>2</a:t>
            </a:r>
            <a:r>
              <a:rPr lang="ko-KR" altLang="en-US" sz="700" dirty="0" err="1" smtClean="0"/>
              <a:t>개월내</a:t>
            </a:r>
            <a:r>
              <a:rPr lang="ko-KR" altLang="en-US" sz="700" dirty="0" smtClean="0"/>
              <a:t> 실시</a:t>
            </a:r>
            <a:endParaRPr lang="ko-KR" altLang="en-US" sz="700" dirty="0"/>
          </a:p>
        </p:txBody>
      </p:sp>
      <p:sp>
        <p:nvSpPr>
          <p:cNvPr id="41" name="TextBox 40"/>
          <p:cNvSpPr txBox="1"/>
          <p:nvPr/>
        </p:nvSpPr>
        <p:spPr>
          <a:xfrm>
            <a:off x="4987652" y="1862262"/>
            <a:ext cx="10070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700" dirty="0" smtClean="0"/>
              <a:t>※</a:t>
            </a:r>
            <a:r>
              <a:rPr lang="ko-KR" altLang="en-US" sz="700" dirty="0" smtClean="0"/>
              <a:t>부적합통지서 발부</a:t>
            </a:r>
            <a:endParaRPr lang="en-US" altLang="ko-KR" sz="700" dirty="0" smtClean="0"/>
          </a:p>
          <a:p>
            <a:endParaRPr lang="en-US" altLang="ko-KR" sz="700" dirty="0" smtClean="0"/>
          </a:p>
        </p:txBody>
      </p:sp>
      <p:sp>
        <p:nvSpPr>
          <p:cNvPr id="42" name="TextBox 41"/>
          <p:cNvSpPr txBox="1"/>
          <p:nvPr/>
        </p:nvSpPr>
        <p:spPr>
          <a:xfrm>
            <a:off x="7088678" y="2603819"/>
            <a:ext cx="99899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700" dirty="0" smtClean="0"/>
              <a:t>※</a:t>
            </a:r>
            <a:r>
              <a:rPr lang="ko-KR" altLang="en-US" sz="700" dirty="0" smtClean="0"/>
              <a:t>거부</a:t>
            </a:r>
            <a:r>
              <a:rPr lang="en-US" altLang="ko-KR" sz="700" dirty="0" smtClean="0"/>
              <a:t>·</a:t>
            </a:r>
            <a:r>
              <a:rPr lang="ko-KR" altLang="en-US" sz="700" dirty="0" smtClean="0"/>
              <a:t>방해</a:t>
            </a:r>
            <a:r>
              <a:rPr lang="en-US" altLang="ko-KR" sz="700" dirty="0" smtClean="0"/>
              <a:t>·</a:t>
            </a:r>
            <a:r>
              <a:rPr lang="ko-KR" altLang="en-US" sz="700" dirty="0" err="1" smtClean="0"/>
              <a:t>기피시</a:t>
            </a:r>
            <a:endParaRPr lang="en-US" altLang="ko-KR" sz="700" dirty="0" smtClean="0"/>
          </a:p>
          <a:p>
            <a:r>
              <a:rPr lang="ko-KR" altLang="en-US" sz="700" dirty="0" smtClean="0"/>
              <a:t>과태료 부과</a:t>
            </a:r>
            <a:r>
              <a:rPr lang="en-US" altLang="ko-KR" sz="700" dirty="0" smtClean="0"/>
              <a:t>(80</a:t>
            </a:r>
            <a:r>
              <a:rPr lang="ko-KR" altLang="en-US" sz="700" dirty="0" smtClean="0"/>
              <a:t>만원</a:t>
            </a:r>
            <a:r>
              <a:rPr lang="en-US" altLang="ko-KR" sz="700" dirty="0" smtClean="0"/>
              <a:t>)</a:t>
            </a:r>
          </a:p>
          <a:p>
            <a:r>
              <a:rPr lang="en-US" altLang="ko-KR" sz="700" dirty="0" smtClean="0"/>
              <a:t>※ </a:t>
            </a:r>
            <a:r>
              <a:rPr lang="ko-KR" altLang="en-US" sz="700" dirty="0" smtClean="0"/>
              <a:t>법 제</a:t>
            </a:r>
            <a:r>
              <a:rPr lang="en-US" altLang="ko-KR" sz="700" dirty="0" smtClean="0"/>
              <a:t>52</a:t>
            </a:r>
            <a:r>
              <a:rPr lang="ko-KR" altLang="en-US" sz="700" dirty="0" smtClean="0"/>
              <a:t>조</a:t>
            </a:r>
            <a:endParaRPr lang="ko-KR" altLang="en-US" sz="700" dirty="0"/>
          </a:p>
        </p:txBody>
      </p:sp>
      <p:sp>
        <p:nvSpPr>
          <p:cNvPr id="43" name="TextBox 42"/>
          <p:cNvSpPr txBox="1"/>
          <p:nvPr/>
        </p:nvSpPr>
        <p:spPr>
          <a:xfrm>
            <a:off x="5581771" y="6169057"/>
            <a:ext cx="1160895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700" dirty="0" smtClean="0"/>
              <a:t>※ </a:t>
            </a:r>
            <a:r>
              <a:rPr lang="ko-KR" altLang="en-US" sz="700" dirty="0" err="1" smtClean="0"/>
              <a:t>적합시</a:t>
            </a:r>
            <a:r>
              <a:rPr lang="ko-KR" altLang="en-US" sz="700" dirty="0" smtClean="0"/>
              <a:t> </a:t>
            </a:r>
            <a:r>
              <a:rPr lang="ko-KR" altLang="en-US" sz="700" dirty="0" err="1" smtClean="0"/>
              <a:t>점검필증</a:t>
            </a:r>
            <a:r>
              <a:rPr lang="ko-KR" altLang="en-US" sz="700" dirty="0" smtClean="0"/>
              <a:t> 발부</a:t>
            </a:r>
            <a:endParaRPr lang="ko-KR" altLang="en-US" sz="700" dirty="0"/>
          </a:p>
        </p:txBody>
      </p:sp>
      <p:sp>
        <p:nvSpPr>
          <p:cNvPr id="44" name="TextBox 43"/>
          <p:cNvSpPr txBox="1"/>
          <p:nvPr/>
        </p:nvSpPr>
        <p:spPr>
          <a:xfrm>
            <a:off x="5244179" y="7117059"/>
            <a:ext cx="675185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700" dirty="0" smtClean="0"/>
              <a:t>※</a:t>
            </a:r>
            <a:r>
              <a:rPr lang="ko-KR" altLang="en-US" sz="700" dirty="0" smtClean="0"/>
              <a:t>법 제</a:t>
            </a:r>
            <a:r>
              <a:rPr lang="en-US" altLang="ko-KR" sz="700" dirty="0" smtClean="0"/>
              <a:t>52</a:t>
            </a:r>
            <a:r>
              <a:rPr lang="ko-KR" altLang="en-US" sz="700" dirty="0" smtClean="0"/>
              <a:t>조</a:t>
            </a:r>
            <a:endParaRPr lang="ko-KR" altLang="en-US" sz="700" dirty="0"/>
          </a:p>
        </p:txBody>
      </p:sp>
      <p:cxnSp>
        <p:nvCxnSpPr>
          <p:cNvPr id="45" name="직선 연결선 44"/>
          <p:cNvCxnSpPr/>
          <p:nvPr/>
        </p:nvCxnSpPr>
        <p:spPr>
          <a:xfrm>
            <a:off x="3419173" y="-71693"/>
            <a:ext cx="16639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화살표 연결선 45"/>
          <p:cNvCxnSpPr>
            <a:stCxn id="16" idx="2"/>
            <a:endCxn id="17" idx="0"/>
          </p:cNvCxnSpPr>
          <p:nvPr/>
        </p:nvCxnSpPr>
        <p:spPr>
          <a:xfrm>
            <a:off x="3073531" y="3209064"/>
            <a:ext cx="521" cy="5543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46"/>
          <p:cNvCxnSpPr/>
          <p:nvPr/>
        </p:nvCxnSpPr>
        <p:spPr>
          <a:xfrm>
            <a:off x="5919364" y="1916771"/>
            <a:ext cx="88783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직선 연결선 82"/>
          <p:cNvCxnSpPr>
            <a:endCxn id="74" idx="0"/>
          </p:cNvCxnSpPr>
          <p:nvPr/>
        </p:nvCxnSpPr>
        <p:spPr>
          <a:xfrm>
            <a:off x="4986650" y="168170"/>
            <a:ext cx="0" cy="634105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5" name="표 4"/>
          <p:cNvGraphicFramePr>
            <a:graphicFrameLocks noGrp="1"/>
          </p:cNvGraphicFramePr>
          <p:nvPr>
            <p:extLst/>
          </p:nvPr>
        </p:nvGraphicFramePr>
        <p:xfrm>
          <a:off x="4055939" y="256162"/>
          <a:ext cx="188468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8228">
                  <a:extLst>
                    <a:ext uri="{9D8B030D-6E8A-4147-A177-3AD203B41FA5}">
                      <a16:colId xmlns:a16="http://schemas.microsoft.com/office/drawing/2014/main" val="2910610508"/>
                    </a:ext>
                  </a:extLst>
                </a:gridCol>
                <a:gridCol w="628228">
                  <a:extLst>
                    <a:ext uri="{9D8B030D-6E8A-4147-A177-3AD203B41FA5}">
                      <a16:colId xmlns:a16="http://schemas.microsoft.com/office/drawing/2014/main" val="1355126255"/>
                    </a:ext>
                  </a:extLst>
                </a:gridCol>
                <a:gridCol w="628228">
                  <a:extLst>
                    <a:ext uri="{9D8B030D-6E8A-4147-A177-3AD203B41FA5}">
                      <a16:colId xmlns:a16="http://schemas.microsoft.com/office/drawing/2014/main" val="3750797417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정기점검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684242"/>
                  </a:ext>
                </a:extLst>
              </a:tr>
              <a:tr h="1985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/>
                        <a:t>적합</a:t>
                      </a:r>
                      <a:endParaRPr lang="ko-KR" altLang="en-US" sz="8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/>
                        <a:t>부적합</a:t>
                      </a:r>
                      <a:endParaRPr lang="ko-KR" altLang="en-US" sz="8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/>
                        <a:t>미점검</a:t>
                      </a:r>
                      <a:endParaRPr lang="ko-KR" altLang="en-US" sz="8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003407"/>
                  </a:ext>
                </a:extLst>
              </a:tr>
            </a:tbl>
          </a:graphicData>
        </a:graphic>
      </p:graphicFrame>
      <p:graphicFrame>
        <p:nvGraphicFramePr>
          <p:cNvPr id="74" name="표 73"/>
          <p:cNvGraphicFramePr>
            <a:graphicFrameLocks noGrp="1"/>
          </p:cNvGraphicFramePr>
          <p:nvPr>
            <p:extLst/>
          </p:nvPr>
        </p:nvGraphicFramePr>
        <p:xfrm>
          <a:off x="4054937" y="6509229"/>
          <a:ext cx="1863426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1713">
                  <a:extLst>
                    <a:ext uri="{9D8B030D-6E8A-4147-A177-3AD203B41FA5}">
                      <a16:colId xmlns:a16="http://schemas.microsoft.com/office/drawing/2014/main" val="2910610508"/>
                    </a:ext>
                  </a:extLst>
                </a:gridCol>
                <a:gridCol w="931713">
                  <a:extLst>
                    <a:ext uri="{9D8B030D-6E8A-4147-A177-3AD203B41FA5}">
                      <a16:colId xmlns:a16="http://schemas.microsoft.com/office/drawing/2014/main" val="2243673690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</a:rPr>
                        <a:t>개선명령 </a:t>
                      </a:r>
                      <a:r>
                        <a:rPr lang="ko-KR" altLang="en-US" sz="1000" b="1" dirty="0" err="1" smtClean="0">
                          <a:solidFill>
                            <a:schemeClr val="tx1"/>
                          </a:solidFill>
                        </a:rPr>
                        <a:t>미이행</a:t>
                      </a: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</a:rPr>
                        <a:t>행정청</a:t>
                      </a: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684242"/>
                  </a:ext>
                </a:extLst>
              </a:tr>
              <a:tr h="217618"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800" b="0" spc="-150" dirty="0" smtClean="0">
                          <a:solidFill>
                            <a:schemeClr val="tx1"/>
                          </a:solidFill>
                        </a:rPr>
                        <a:t>  전기공급정지 요청</a:t>
                      </a:r>
                      <a:endParaRPr lang="en-US" altLang="ko-KR" sz="800" b="0" spc="-15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전기판매사업자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과태료 부과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(200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만원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003407"/>
                  </a:ext>
                </a:extLst>
              </a:tr>
            </a:tbl>
          </a:graphicData>
        </a:graphic>
      </p:graphicFrame>
      <p:cxnSp>
        <p:nvCxnSpPr>
          <p:cNvPr id="86" name="직선 화살표 연결선 85"/>
          <p:cNvCxnSpPr>
            <a:stCxn id="4" idx="2"/>
          </p:cNvCxnSpPr>
          <p:nvPr/>
        </p:nvCxnSpPr>
        <p:spPr>
          <a:xfrm flipH="1">
            <a:off x="4984627" y="-207521"/>
            <a:ext cx="3024" cy="46290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직선 화살표 연결선 90"/>
          <p:cNvCxnSpPr/>
          <p:nvPr/>
        </p:nvCxnSpPr>
        <p:spPr>
          <a:xfrm>
            <a:off x="4987276" y="3209064"/>
            <a:ext cx="0" cy="176933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직선 화살표 연결선 92"/>
          <p:cNvCxnSpPr>
            <a:endCxn id="74" idx="0"/>
          </p:cNvCxnSpPr>
          <p:nvPr/>
        </p:nvCxnSpPr>
        <p:spPr>
          <a:xfrm flipH="1">
            <a:off x="4986650" y="4647030"/>
            <a:ext cx="2954" cy="186219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직선 연결선 2"/>
          <p:cNvCxnSpPr/>
          <p:nvPr/>
        </p:nvCxnSpPr>
        <p:spPr>
          <a:xfrm flipH="1">
            <a:off x="4994530" y="4395294"/>
            <a:ext cx="181490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 flipH="1">
            <a:off x="6417274" y="3775295"/>
            <a:ext cx="38530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화살표 연결선 74"/>
          <p:cNvCxnSpPr/>
          <p:nvPr/>
        </p:nvCxnSpPr>
        <p:spPr>
          <a:xfrm flipH="1">
            <a:off x="2079011" y="6140482"/>
            <a:ext cx="510610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표 6"/>
          <p:cNvGraphicFramePr>
            <a:graphicFrameLocks noGrp="1"/>
          </p:cNvGraphicFramePr>
          <p:nvPr>
            <p:extLst/>
          </p:nvPr>
        </p:nvGraphicFramePr>
        <p:xfrm>
          <a:off x="4046041" y="3460940"/>
          <a:ext cx="1884685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4685">
                  <a:extLst>
                    <a:ext uri="{9D8B030D-6E8A-4147-A177-3AD203B41FA5}">
                      <a16:colId xmlns:a16="http://schemas.microsoft.com/office/drawing/2014/main" val="291061050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i="0" dirty="0" smtClean="0">
                          <a:solidFill>
                            <a:schemeClr val="tx1"/>
                          </a:solidFill>
                        </a:rPr>
                        <a:t>개선명령대상 통보</a:t>
                      </a:r>
                      <a:endParaRPr lang="ko-KR" altLang="en-US" sz="1000" b="1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3684242"/>
                  </a:ext>
                </a:extLst>
              </a:tr>
              <a:tr h="1985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i="0" dirty="0" smtClean="0">
                          <a:solidFill>
                            <a:schemeClr val="tx1"/>
                          </a:solidFill>
                        </a:rPr>
                        <a:t>전기안전공사에서 관할 지자체로 </a:t>
                      </a:r>
                      <a:endParaRPr lang="en-US" altLang="ko-KR" sz="800" b="0" i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i="0" dirty="0" smtClean="0">
                          <a:solidFill>
                            <a:schemeClr val="tx1"/>
                          </a:solidFill>
                        </a:rPr>
                        <a:t>개선명령대상 통보</a:t>
                      </a:r>
                      <a:endParaRPr lang="ko-KR" altLang="en-US" sz="800" b="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003407"/>
                  </a:ext>
                </a:extLst>
              </a:tr>
            </a:tbl>
          </a:graphicData>
        </a:graphic>
      </p:graphicFrame>
      <p:cxnSp>
        <p:nvCxnSpPr>
          <p:cNvPr id="85" name="직선 화살표 연결선 84"/>
          <p:cNvCxnSpPr>
            <a:stCxn id="6" idx="0"/>
            <a:endCxn id="7" idx="0"/>
          </p:cNvCxnSpPr>
          <p:nvPr/>
        </p:nvCxnSpPr>
        <p:spPr>
          <a:xfrm>
            <a:off x="4984627" y="1886793"/>
            <a:ext cx="3756" cy="157414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표 5"/>
          <p:cNvGraphicFramePr>
            <a:graphicFrameLocks noGrp="1"/>
          </p:cNvGraphicFramePr>
          <p:nvPr>
            <p:extLst/>
          </p:nvPr>
        </p:nvGraphicFramePr>
        <p:xfrm>
          <a:off x="4042285" y="1886793"/>
          <a:ext cx="1884684" cy="45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8228">
                  <a:extLst>
                    <a:ext uri="{9D8B030D-6E8A-4147-A177-3AD203B41FA5}">
                      <a16:colId xmlns:a16="http://schemas.microsoft.com/office/drawing/2014/main" val="2910610508"/>
                    </a:ext>
                  </a:extLst>
                </a:gridCol>
                <a:gridCol w="628228">
                  <a:extLst>
                    <a:ext uri="{9D8B030D-6E8A-4147-A177-3AD203B41FA5}">
                      <a16:colId xmlns:a16="http://schemas.microsoft.com/office/drawing/2014/main" val="1355126255"/>
                    </a:ext>
                  </a:extLst>
                </a:gridCol>
                <a:gridCol w="628228">
                  <a:extLst>
                    <a:ext uri="{9D8B030D-6E8A-4147-A177-3AD203B41FA5}">
                      <a16:colId xmlns:a16="http://schemas.microsoft.com/office/drawing/2014/main" val="3750797417"/>
                    </a:ext>
                  </a:extLst>
                </a:gridCol>
              </a:tblGrid>
              <a:tr h="23856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</a:rPr>
                        <a:t>재점검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684242"/>
                  </a:ext>
                </a:extLst>
              </a:tr>
              <a:tr h="1489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부적합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미점검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003407"/>
                  </a:ext>
                </a:extLst>
              </a:tr>
            </a:tbl>
          </a:graphicData>
        </a:graphic>
      </p:graphicFrame>
      <p:cxnSp>
        <p:nvCxnSpPr>
          <p:cNvPr id="101" name="직선 연결선 100"/>
          <p:cNvCxnSpPr/>
          <p:nvPr/>
        </p:nvCxnSpPr>
        <p:spPr>
          <a:xfrm>
            <a:off x="3702050" y="372317"/>
            <a:ext cx="0" cy="16119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직선 화살표 연결선 103"/>
          <p:cNvCxnSpPr/>
          <p:nvPr/>
        </p:nvCxnSpPr>
        <p:spPr>
          <a:xfrm>
            <a:off x="3702049" y="1984240"/>
            <a:ext cx="33417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8" name="표 7"/>
          <p:cNvGraphicFramePr>
            <a:graphicFrameLocks noGrp="1"/>
          </p:cNvGraphicFramePr>
          <p:nvPr>
            <p:extLst/>
          </p:nvPr>
        </p:nvGraphicFramePr>
        <p:xfrm>
          <a:off x="4055937" y="4616964"/>
          <a:ext cx="1893838" cy="6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3838">
                  <a:extLst>
                    <a:ext uri="{9D8B030D-6E8A-4147-A177-3AD203B41FA5}">
                      <a16:colId xmlns:a16="http://schemas.microsoft.com/office/drawing/2014/main" val="291061050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</a:rPr>
                        <a:t>개선명령 발부</a:t>
                      </a: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</a:rPr>
                        <a:t>행정청</a:t>
                      </a: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3684242"/>
                  </a:ext>
                </a:extLst>
              </a:tr>
              <a:tr h="1605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개선기한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부적합사항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등을 명기 해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당 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</a:rPr>
                        <a:t>고객측에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 개선명령 발부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003407"/>
                  </a:ext>
                </a:extLst>
              </a:tr>
            </a:tbl>
          </a:graphicData>
        </a:graphic>
      </p:graphicFrame>
      <p:cxnSp>
        <p:nvCxnSpPr>
          <p:cNvPr id="119" name="직선 연결선 118"/>
          <p:cNvCxnSpPr/>
          <p:nvPr/>
        </p:nvCxnSpPr>
        <p:spPr>
          <a:xfrm>
            <a:off x="6606747" y="428334"/>
            <a:ext cx="0" cy="14884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직선 연결선 126"/>
          <p:cNvCxnSpPr/>
          <p:nvPr/>
        </p:nvCxnSpPr>
        <p:spPr>
          <a:xfrm flipV="1">
            <a:off x="6417274" y="323850"/>
            <a:ext cx="0" cy="345144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화살표 연결선 134"/>
          <p:cNvCxnSpPr/>
          <p:nvPr/>
        </p:nvCxnSpPr>
        <p:spPr>
          <a:xfrm flipH="1">
            <a:off x="5940624" y="325470"/>
            <a:ext cx="47665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4938013" y="2360914"/>
            <a:ext cx="103906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700" dirty="0" smtClean="0"/>
              <a:t>※ </a:t>
            </a:r>
            <a:r>
              <a:rPr lang="ko-KR" altLang="en-US" sz="700" dirty="0" smtClean="0"/>
              <a:t>부적합통지서 발부</a:t>
            </a:r>
            <a:endParaRPr lang="ko-KR" altLang="en-US" sz="700" dirty="0"/>
          </a:p>
        </p:txBody>
      </p:sp>
      <p:cxnSp>
        <p:nvCxnSpPr>
          <p:cNvPr id="142" name="직선 화살표 연결선 141"/>
          <p:cNvCxnSpPr/>
          <p:nvPr/>
        </p:nvCxnSpPr>
        <p:spPr>
          <a:xfrm flipH="1">
            <a:off x="5918610" y="2002631"/>
            <a:ext cx="277403" cy="93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8201025" y="3908425"/>
            <a:ext cx="0" cy="19820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직선 연결선 150"/>
          <p:cNvCxnSpPr/>
          <p:nvPr/>
        </p:nvCxnSpPr>
        <p:spPr>
          <a:xfrm>
            <a:off x="6193432" y="2007669"/>
            <a:ext cx="0" cy="209896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/>
          <p:cNvCxnSpPr/>
          <p:nvPr/>
        </p:nvCxnSpPr>
        <p:spPr>
          <a:xfrm>
            <a:off x="6196013" y="4106633"/>
            <a:ext cx="200501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4" name="직선 화살표 연결선 163"/>
          <p:cNvCxnSpPr/>
          <p:nvPr/>
        </p:nvCxnSpPr>
        <p:spPr>
          <a:xfrm flipH="1">
            <a:off x="3777897" y="2848781"/>
            <a:ext cx="324123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표 23"/>
          <p:cNvGraphicFramePr>
            <a:graphicFrameLocks noGrp="1"/>
          </p:cNvGraphicFramePr>
          <p:nvPr>
            <p:extLst/>
          </p:nvPr>
        </p:nvGraphicFramePr>
        <p:xfrm>
          <a:off x="6825826" y="5425344"/>
          <a:ext cx="2136775" cy="12930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6775">
                  <a:extLst>
                    <a:ext uri="{9D8B030D-6E8A-4147-A177-3AD203B41FA5}">
                      <a16:colId xmlns:a16="http://schemas.microsoft.com/office/drawing/2014/main" val="604825145"/>
                    </a:ext>
                  </a:extLst>
                </a:gridCol>
              </a:tblGrid>
              <a:tr h="12488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err="1" smtClean="0">
                          <a:solidFill>
                            <a:schemeClr val="tx1"/>
                          </a:solidFill>
                        </a:rPr>
                        <a:t>개선명령발부사항통보</a:t>
                      </a: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</a:rPr>
                        <a:t>지자체</a:t>
                      </a: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8344147"/>
                  </a:ext>
                </a:extLst>
              </a:tr>
              <a:tr h="3481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개선명령을 발부한 경우 그 사실을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전기안전공사로 통보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4130281"/>
                  </a:ext>
                </a:extLst>
              </a:tr>
              <a:tr h="17409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</a:rPr>
                        <a:t>개수확인점검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409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/>
                        <a:t>개선명령에</a:t>
                      </a:r>
                      <a:r>
                        <a:rPr lang="ko-KR" altLang="en-US" sz="800" b="0" dirty="0" smtClean="0"/>
                        <a:t> 대한 이행여부를</a:t>
                      </a:r>
                      <a:endParaRPr lang="en-US" altLang="ko-KR" sz="800" b="0" dirty="0" smtClean="0"/>
                    </a:p>
                    <a:p>
                      <a:pPr algn="ctr" latinLnBrk="1"/>
                      <a:r>
                        <a:rPr lang="ko-KR" altLang="en-US" sz="800" b="0" dirty="0" smtClean="0"/>
                        <a:t>전기안전공사에서 확인 점검 후</a:t>
                      </a:r>
                      <a:endParaRPr lang="en-US" altLang="ko-KR" sz="800" b="0" dirty="0" smtClean="0"/>
                    </a:p>
                    <a:p>
                      <a:pPr algn="ctr" latinLnBrk="1"/>
                      <a:r>
                        <a:rPr lang="ko-KR" altLang="en-US" sz="800" b="0" dirty="0" smtClean="0"/>
                        <a:t>지자체로 통보</a:t>
                      </a:r>
                      <a:endParaRPr lang="ko-KR" altLang="en-US" sz="800" b="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74" name="TextBox 173"/>
          <p:cNvSpPr txBox="1"/>
          <p:nvPr/>
        </p:nvSpPr>
        <p:spPr>
          <a:xfrm>
            <a:off x="6826063" y="5011907"/>
            <a:ext cx="1080745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700" dirty="0" smtClean="0"/>
              <a:t>※</a:t>
            </a:r>
            <a:r>
              <a:rPr lang="ko-KR" altLang="en-US" sz="700" dirty="0" smtClean="0"/>
              <a:t>법 시행규칙 제</a:t>
            </a:r>
            <a:r>
              <a:rPr lang="en-US" altLang="ko-KR" sz="700" dirty="0" smtClean="0"/>
              <a:t>15</a:t>
            </a:r>
            <a:r>
              <a:rPr lang="ko-KR" altLang="en-US" sz="700" dirty="0" smtClean="0"/>
              <a:t>조</a:t>
            </a:r>
            <a:endParaRPr lang="ko-KR" altLang="en-US" sz="700" dirty="0"/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/>
          </p:nvPr>
        </p:nvGraphicFramePr>
        <p:xfrm>
          <a:off x="6807198" y="3113421"/>
          <a:ext cx="2155826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7913">
                  <a:extLst>
                    <a:ext uri="{9D8B030D-6E8A-4147-A177-3AD203B41FA5}">
                      <a16:colId xmlns:a16="http://schemas.microsoft.com/office/drawing/2014/main" val="604825145"/>
                    </a:ext>
                  </a:extLst>
                </a:gridCol>
                <a:gridCol w="10779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715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</a:rPr>
                        <a:t>점검신청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344147"/>
                  </a:ext>
                </a:extLst>
              </a:tr>
              <a:tr h="17484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부재종결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후 고객이 점검 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신청시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정기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 및 재점검에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준하여 실시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130281"/>
                  </a:ext>
                </a:extLst>
              </a:tr>
              <a:tr h="1748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정기점검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재점검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191" name="직선 화살표 연결선 190"/>
          <p:cNvCxnSpPr/>
          <p:nvPr/>
        </p:nvCxnSpPr>
        <p:spPr>
          <a:xfrm flipH="1">
            <a:off x="4982263" y="706276"/>
            <a:ext cx="8104" cy="11796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표 3"/>
          <p:cNvGraphicFramePr>
            <a:graphicFrameLocks noGrp="1"/>
          </p:cNvGraphicFramePr>
          <p:nvPr>
            <p:extLst/>
          </p:nvPr>
        </p:nvGraphicFramePr>
        <p:xfrm>
          <a:off x="4055939" y="-664721"/>
          <a:ext cx="1863425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3425">
                  <a:extLst>
                    <a:ext uri="{9D8B030D-6E8A-4147-A177-3AD203B41FA5}">
                      <a16:colId xmlns:a16="http://schemas.microsoft.com/office/drawing/2014/main" val="2910610508"/>
                    </a:ext>
                  </a:extLst>
                </a:gridCol>
              </a:tblGrid>
              <a:tr h="1449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ysClr val="windowText" lastClr="000000"/>
                          </a:solidFill>
                        </a:rPr>
                        <a:t>점검계획</a:t>
                      </a:r>
                      <a:endParaRPr lang="ko-KR" altLang="en-US" sz="1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3684242"/>
                  </a:ext>
                </a:extLst>
              </a:tr>
              <a:tr h="1985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ysClr val="windowText" lastClr="000000"/>
                          </a:solidFill>
                        </a:rPr>
                        <a:t>법정월</a:t>
                      </a:r>
                      <a:r>
                        <a:rPr lang="en-US" altLang="ko-KR" sz="800" b="0" dirty="0" smtClean="0">
                          <a:solidFill>
                            <a:sysClr val="windowText" lastClr="000000"/>
                          </a:solidFill>
                        </a:rPr>
                        <a:t>±2</a:t>
                      </a:r>
                      <a:r>
                        <a:rPr lang="ko-KR" altLang="en-US" sz="800" b="0" dirty="0" smtClean="0">
                          <a:solidFill>
                            <a:sysClr val="windowText" lastClr="000000"/>
                          </a:solidFill>
                        </a:rPr>
                        <a:t>개월 이내</a:t>
                      </a:r>
                      <a:endParaRPr lang="ko-KR" altLang="en-US" sz="8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003407"/>
                  </a:ext>
                </a:extLst>
              </a:tr>
            </a:tbl>
          </a:graphicData>
        </a:graphic>
      </p:graphicFrame>
      <p:cxnSp>
        <p:nvCxnSpPr>
          <p:cNvPr id="195" name="직선 연결선 194"/>
          <p:cNvCxnSpPr/>
          <p:nvPr/>
        </p:nvCxnSpPr>
        <p:spPr>
          <a:xfrm flipH="1">
            <a:off x="3417056" y="1511078"/>
            <a:ext cx="1405208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직선 화살표 연결선 197"/>
          <p:cNvCxnSpPr/>
          <p:nvPr/>
        </p:nvCxnSpPr>
        <p:spPr>
          <a:xfrm>
            <a:off x="3419173" y="2170039"/>
            <a:ext cx="620138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직선 연결선 200"/>
          <p:cNvCxnSpPr/>
          <p:nvPr/>
        </p:nvCxnSpPr>
        <p:spPr>
          <a:xfrm flipV="1">
            <a:off x="3417056" y="1511078"/>
            <a:ext cx="0" cy="656294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" name="TextBox 204"/>
          <p:cNvSpPr txBox="1"/>
          <p:nvPr/>
        </p:nvSpPr>
        <p:spPr>
          <a:xfrm>
            <a:off x="2617176" y="1646522"/>
            <a:ext cx="1251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0" dirty="0" smtClean="0"/>
              <a:t>※</a:t>
            </a:r>
            <a:r>
              <a:rPr lang="ko-KR" altLang="en-US" sz="700" dirty="0"/>
              <a:t> </a:t>
            </a:r>
            <a:r>
              <a:rPr lang="ko-KR" altLang="en-US" sz="700" dirty="0" smtClean="0"/>
              <a:t>부적합통지서 </a:t>
            </a:r>
            <a:endParaRPr lang="en-US" altLang="ko-KR" sz="700" dirty="0" smtClean="0"/>
          </a:p>
          <a:p>
            <a:r>
              <a:rPr lang="ko-KR" altLang="en-US" sz="700" dirty="0" smtClean="0"/>
              <a:t>     생략가능</a:t>
            </a:r>
            <a:r>
              <a:rPr lang="en-US" altLang="ko-KR" sz="700" dirty="0" smtClean="0"/>
              <a:t>  </a:t>
            </a:r>
            <a:endParaRPr lang="ko-KR" altLang="en-US" sz="700" dirty="0"/>
          </a:p>
        </p:txBody>
      </p:sp>
      <p:sp>
        <p:nvSpPr>
          <p:cNvPr id="63" name="TextBox 62"/>
          <p:cNvSpPr txBox="1"/>
          <p:nvPr/>
        </p:nvSpPr>
        <p:spPr>
          <a:xfrm>
            <a:off x="4484110" y="1001010"/>
            <a:ext cx="41870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700" dirty="0"/>
              <a:t>(</a:t>
            </a:r>
            <a:r>
              <a:rPr lang="ko-KR" altLang="en-US" sz="700" dirty="0" smtClean="0"/>
              <a:t>당일</a:t>
            </a:r>
            <a:r>
              <a:rPr lang="en-US" altLang="ko-KR" sz="700" dirty="0" smtClean="0"/>
              <a:t>)</a:t>
            </a:r>
            <a:endParaRPr lang="ko-KR" altLang="en-US" sz="700" dirty="0"/>
          </a:p>
        </p:txBody>
      </p:sp>
      <p:cxnSp>
        <p:nvCxnSpPr>
          <p:cNvPr id="15" name="직선 연결선 14"/>
          <p:cNvCxnSpPr/>
          <p:nvPr/>
        </p:nvCxnSpPr>
        <p:spPr>
          <a:xfrm flipV="1">
            <a:off x="4822264" y="713362"/>
            <a:ext cx="10257" cy="79771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1255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93900" y="0"/>
            <a:ext cx="24549878" cy="698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151740320" descr="EMB0000392c305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3900" y="457200"/>
            <a:ext cx="5638800" cy="6006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162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277</Words>
  <Application>Microsoft Office PowerPoint</Application>
  <PresentationFormat>와이드스크린</PresentationFormat>
  <Paragraphs>90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5" baseType="lpstr">
      <vt:lpstr>맑은 고딕</vt:lpstr>
      <vt:lpstr>Arial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김성현</dc:creator>
  <cp:lastModifiedBy>김성현</cp:lastModifiedBy>
  <cp:revision>1</cp:revision>
  <dcterms:created xsi:type="dcterms:W3CDTF">2021-10-21T06:06:03Z</dcterms:created>
  <dcterms:modified xsi:type="dcterms:W3CDTF">2021-10-21T06:09:43Z</dcterms:modified>
</cp:coreProperties>
</file>